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sldIdLst>
    <p:sldId id="256" r:id="rId2"/>
    <p:sldId id="257" r:id="rId3"/>
    <p:sldId id="362" r:id="rId4"/>
    <p:sldId id="369" r:id="rId5"/>
    <p:sldId id="370" r:id="rId6"/>
    <p:sldId id="371" r:id="rId7"/>
    <p:sldId id="389" r:id="rId8"/>
    <p:sldId id="372" r:id="rId9"/>
    <p:sldId id="374" r:id="rId10"/>
    <p:sldId id="375" r:id="rId11"/>
    <p:sldId id="376" r:id="rId12"/>
    <p:sldId id="373" r:id="rId13"/>
    <p:sldId id="377" r:id="rId14"/>
    <p:sldId id="378" r:id="rId15"/>
    <p:sldId id="379" r:id="rId16"/>
    <p:sldId id="380" r:id="rId17"/>
    <p:sldId id="381" r:id="rId18"/>
    <p:sldId id="382" r:id="rId19"/>
    <p:sldId id="383" r:id="rId20"/>
    <p:sldId id="384" r:id="rId21"/>
    <p:sldId id="385" r:id="rId22"/>
    <p:sldId id="386" r:id="rId23"/>
    <p:sldId id="435" r:id="rId24"/>
    <p:sldId id="388" r:id="rId25"/>
    <p:sldId id="436" r:id="rId26"/>
    <p:sldId id="390" r:id="rId27"/>
    <p:sldId id="391" r:id="rId28"/>
    <p:sldId id="397" r:id="rId29"/>
    <p:sldId id="396" r:id="rId30"/>
    <p:sldId id="392" r:id="rId31"/>
    <p:sldId id="398" r:id="rId32"/>
    <p:sldId id="393" r:id="rId33"/>
    <p:sldId id="399" r:id="rId34"/>
    <p:sldId id="400" r:id="rId35"/>
    <p:sldId id="401" r:id="rId36"/>
    <p:sldId id="402" r:id="rId37"/>
    <p:sldId id="403" r:id="rId38"/>
    <p:sldId id="404" r:id="rId39"/>
    <p:sldId id="405" r:id="rId40"/>
    <p:sldId id="406" r:id="rId41"/>
    <p:sldId id="407" r:id="rId42"/>
    <p:sldId id="408" r:id="rId43"/>
    <p:sldId id="410" r:id="rId44"/>
    <p:sldId id="411" r:id="rId45"/>
    <p:sldId id="412" r:id="rId46"/>
    <p:sldId id="413" r:id="rId47"/>
    <p:sldId id="394" r:id="rId48"/>
    <p:sldId id="395" r:id="rId49"/>
    <p:sldId id="415" r:id="rId50"/>
    <p:sldId id="417" r:id="rId51"/>
    <p:sldId id="418" r:id="rId52"/>
    <p:sldId id="419" r:id="rId53"/>
    <p:sldId id="420" r:id="rId54"/>
    <p:sldId id="421" r:id="rId55"/>
    <p:sldId id="422" r:id="rId56"/>
    <p:sldId id="423" r:id="rId57"/>
    <p:sldId id="434" r:id="rId58"/>
    <p:sldId id="268" r:id="rId59"/>
    <p:sldId id="272" r:id="rId60"/>
    <p:sldId id="368" r:id="rId61"/>
    <p:sldId id="274" r:id="rId62"/>
    <p:sldId id="270" r:id="rId63"/>
  </p:sldIdLst>
  <p:sldSz cx="18288000" cy="10287000"/>
  <p:notesSz cx="6858000" cy="9144000"/>
  <p:embeddedFontLst>
    <p:embeddedFont>
      <p:font typeface="Calibri" panose="020F0502020204030204" pitchFamily="34" charset="0"/>
      <p:regular r:id="rId65"/>
      <p:bold r:id="rId66"/>
      <p:italic r:id="rId67"/>
      <p:boldItalic r:id="rId68"/>
    </p:embeddedFont>
    <p:embeddedFont>
      <p:font typeface="Neue Montreal" panose="020B0604020202020204" charset="0"/>
      <p:regular r:id="rId69"/>
    </p:embeddedFont>
    <p:embeddedFont>
      <p:font typeface="Neue Montreal Medium" panose="020B0604020202020204"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47" d="100"/>
          <a:sy n="47" d="100"/>
        </p:scale>
        <p:origin x="32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a:t>
            </a:fld>
            <a:endParaRPr lang="lt-LT"/>
          </a:p>
        </p:txBody>
      </p:sp>
    </p:spTree>
    <p:extLst>
      <p:ext uri="{BB962C8B-B14F-4D97-AF65-F5344CB8AC3E}">
        <p14:creationId xmlns:p14="http://schemas.microsoft.com/office/powerpoint/2010/main" val="1845083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13</a:t>
            </a:fld>
            <a:endParaRPr lang="lt-LT"/>
          </a:p>
        </p:txBody>
      </p:sp>
    </p:spTree>
    <p:extLst>
      <p:ext uri="{BB962C8B-B14F-4D97-AF65-F5344CB8AC3E}">
        <p14:creationId xmlns:p14="http://schemas.microsoft.com/office/powerpoint/2010/main" val="352659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14</a:t>
            </a:fld>
            <a:endParaRPr lang="lt-LT"/>
          </a:p>
        </p:txBody>
      </p:sp>
    </p:spTree>
    <p:extLst>
      <p:ext uri="{BB962C8B-B14F-4D97-AF65-F5344CB8AC3E}">
        <p14:creationId xmlns:p14="http://schemas.microsoft.com/office/powerpoint/2010/main" val="2432663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15</a:t>
            </a:fld>
            <a:endParaRPr lang="lt-LT"/>
          </a:p>
        </p:txBody>
      </p:sp>
    </p:spTree>
    <p:extLst>
      <p:ext uri="{BB962C8B-B14F-4D97-AF65-F5344CB8AC3E}">
        <p14:creationId xmlns:p14="http://schemas.microsoft.com/office/powerpoint/2010/main" val="195576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16</a:t>
            </a:fld>
            <a:endParaRPr lang="lt-LT"/>
          </a:p>
        </p:txBody>
      </p:sp>
    </p:spTree>
    <p:extLst>
      <p:ext uri="{BB962C8B-B14F-4D97-AF65-F5344CB8AC3E}">
        <p14:creationId xmlns:p14="http://schemas.microsoft.com/office/powerpoint/2010/main" val="1905260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17</a:t>
            </a:fld>
            <a:endParaRPr lang="lt-LT"/>
          </a:p>
        </p:txBody>
      </p:sp>
    </p:spTree>
    <p:extLst>
      <p:ext uri="{BB962C8B-B14F-4D97-AF65-F5344CB8AC3E}">
        <p14:creationId xmlns:p14="http://schemas.microsoft.com/office/powerpoint/2010/main" val="349758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18</a:t>
            </a:fld>
            <a:endParaRPr lang="lt-LT"/>
          </a:p>
        </p:txBody>
      </p:sp>
    </p:spTree>
    <p:extLst>
      <p:ext uri="{BB962C8B-B14F-4D97-AF65-F5344CB8AC3E}">
        <p14:creationId xmlns:p14="http://schemas.microsoft.com/office/powerpoint/2010/main" val="339808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19</a:t>
            </a:fld>
            <a:endParaRPr lang="lt-LT"/>
          </a:p>
        </p:txBody>
      </p:sp>
    </p:spTree>
    <p:extLst>
      <p:ext uri="{BB962C8B-B14F-4D97-AF65-F5344CB8AC3E}">
        <p14:creationId xmlns:p14="http://schemas.microsoft.com/office/powerpoint/2010/main" val="340056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20</a:t>
            </a:fld>
            <a:endParaRPr lang="lt-LT"/>
          </a:p>
        </p:txBody>
      </p:sp>
    </p:spTree>
    <p:extLst>
      <p:ext uri="{BB962C8B-B14F-4D97-AF65-F5344CB8AC3E}">
        <p14:creationId xmlns:p14="http://schemas.microsoft.com/office/powerpoint/2010/main" val="970073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21</a:t>
            </a:fld>
            <a:endParaRPr lang="lt-LT"/>
          </a:p>
        </p:txBody>
      </p:sp>
    </p:spTree>
    <p:extLst>
      <p:ext uri="{BB962C8B-B14F-4D97-AF65-F5344CB8AC3E}">
        <p14:creationId xmlns:p14="http://schemas.microsoft.com/office/powerpoint/2010/main" val="4287946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22</a:t>
            </a:fld>
            <a:endParaRPr lang="lt-LT"/>
          </a:p>
        </p:txBody>
      </p:sp>
    </p:spTree>
    <p:extLst>
      <p:ext uri="{BB962C8B-B14F-4D97-AF65-F5344CB8AC3E}">
        <p14:creationId xmlns:p14="http://schemas.microsoft.com/office/powerpoint/2010/main" val="79349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a:t>
            </a:fld>
            <a:endParaRPr lang="lt-LT"/>
          </a:p>
        </p:txBody>
      </p:sp>
    </p:spTree>
    <p:extLst>
      <p:ext uri="{BB962C8B-B14F-4D97-AF65-F5344CB8AC3E}">
        <p14:creationId xmlns:p14="http://schemas.microsoft.com/office/powerpoint/2010/main" val="2543165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23</a:t>
            </a:fld>
            <a:endParaRPr lang="lt-LT"/>
          </a:p>
        </p:txBody>
      </p:sp>
    </p:spTree>
    <p:extLst>
      <p:ext uri="{BB962C8B-B14F-4D97-AF65-F5344CB8AC3E}">
        <p14:creationId xmlns:p14="http://schemas.microsoft.com/office/powerpoint/2010/main" val="1042138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24</a:t>
            </a:fld>
            <a:endParaRPr lang="lt-LT"/>
          </a:p>
        </p:txBody>
      </p:sp>
    </p:spTree>
    <p:extLst>
      <p:ext uri="{BB962C8B-B14F-4D97-AF65-F5344CB8AC3E}">
        <p14:creationId xmlns:p14="http://schemas.microsoft.com/office/powerpoint/2010/main" val="231972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25</a:t>
            </a:fld>
            <a:endParaRPr lang="lt-LT"/>
          </a:p>
        </p:txBody>
      </p:sp>
    </p:spTree>
    <p:extLst>
      <p:ext uri="{BB962C8B-B14F-4D97-AF65-F5344CB8AC3E}">
        <p14:creationId xmlns:p14="http://schemas.microsoft.com/office/powerpoint/2010/main" val="3037226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26</a:t>
            </a:fld>
            <a:endParaRPr lang="lt-LT"/>
          </a:p>
        </p:txBody>
      </p:sp>
    </p:spTree>
    <p:extLst>
      <p:ext uri="{BB962C8B-B14F-4D97-AF65-F5344CB8AC3E}">
        <p14:creationId xmlns:p14="http://schemas.microsoft.com/office/powerpoint/2010/main" val="1878328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27</a:t>
            </a:fld>
            <a:endParaRPr lang="lt-LT"/>
          </a:p>
        </p:txBody>
      </p:sp>
    </p:spTree>
    <p:extLst>
      <p:ext uri="{BB962C8B-B14F-4D97-AF65-F5344CB8AC3E}">
        <p14:creationId xmlns:p14="http://schemas.microsoft.com/office/powerpoint/2010/main" val="646076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29</a:t>
            </a:fld>
            <a:endParaRPr lang="lt-LT"/>
          </a:p>
        </p:txBody>
      </p:sp>
    </p:spTree>
    <p:extLst>
      <p:ext uri="{BB962C8B-B14F-4D97-AF65-F5344CB8AC3E}">
        <p14:creationId xmlns:p14="http://schemas.microsoft.com/office/powerpoint/2010/main" val="217133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30</a:t>
            </a:fld>
            <a:endParaRPr lang="lt-LT"/>
          </a:p>
        </p:txBody>
      </p:sp>
    </p:spTree>
    <p:extLst>
      <p:ext uri="{BB962C8B-B14F-4D97-AF65-F5344CB8AC3E}">
        <p14:creationId xmlns:p14="http://schemas.microsoft.com/office/powerpoint/2010/main" val="3631592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32</a:t>
            </a:fld>
            <a:endParaRPr lang="lt-LT"/>
          </a:p>
        </p:txBody>
      </p:sp>
    </p:spTree>
    <p:extLst>
      <p:ext uri="{BB962C8B-B14F-4D97-AF65-F5344CB8AC3E}">
        <p14:creationId xmlns:p14="http://schemas.microsoft.com/office/powerpoint/2010/main" val="3350074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33</a:t>
            </a:fld>
            <a:endParaRPr lang="lt-LT"/>
          </a:p>
        </p:txBody>
      </p:sp>
    </p:spTree>
    <p:extLst>
      <p:ext uri="{BB962C8B-B14F-4D97-AF65-F5344CB8AC3E}">
        <p14:creationId xmlns:p14="http://schemas.microsoft.com/office/powerpoint/2010/main" val="192166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34</a:t>
            </a:fld>
            <a:endParaRPr lang="lt-LT"/>
          </a:p>
        </p:txBody>
      </p:sp>
    </p:spTree>
    <p:extLst>
      <p:ext uri="{BB962C8B-B14F-4D97-AF65-F5344CB8AC3E}">
        <p14:creationId xmlns:p14="http://schemas.microsoft.com/office/powerpoint/2010/main" val="257356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5</a:t>
            </a:fld>
            <a:endParaRPr lang="lt-LT"/>
          </a:p>
        </p:txBody>
      </p:sp>
    </p:spTree>
    <p:extLst>
      <p:ext uri="{BB962C8B-B14F-4D97-AF65-F5344CB8AC3E}">
        <p14:creationId xmlns:p14="http://schemas.microsoft.com/office/powerpoint/2010/main" val="2931421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35</a:t>
            </a:fld>
            <a:endParaRPr lang="lt-LT"/>
          </a:p>
        </p:txBody>
      </p:sp>
    </p:spTree>
    <p:extLst>
      <p:ext uri="{BB962C8B-B14F-4D97-AF65-F5344CB8AC3E}">
        <p14:creationId xmlns:p14="http://schemas.microsoft.com/office/powerpoint/2010/main" val="223993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36</a:t>
            </a:fld>
            <a:endParaRPr lang="lt-LT"/>
          </a:p>
        </p:txBody>
      </p:sp>
    </p:spTree>
    <p:extLst>
      <p:ext uri="{BB962C8B-B14F-4D97-AF65-F5344CB8AC3E}">
        <p14:creationId xmlns:p14="http://schemas.microsoft.com/office/powerpoint/2010/main" val="88339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37</a:t>
            </a:fld>
            <a:endParaRPr lang="lt-LT"/>
          </a:p>
        </p:txBody>
      </p:sp>
    </p:spTree>
    <p:extLst>
      <p:ext uri="{BB962C8B-B14F-4D97-AF65-F5344CB8AC3E}">
        <p14:creationId xmlns:p14="http://schemas.microsoft.com/office/powerpoint/2010/main" val="4110652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38</a:t>
            </a:fld>
            <a:endParaRPr lang="lt-LT"/>
          </a:p>
        </p:txBody>
      </p:sp>
    </p:spTree>
    <p:extLst>
      <p:ext uri="{BB962C8B-B14F-4D97-AF65-F5344CB8AC3E}">
        <p14:creationId xmlns:p14="http://schemas.microsoft.com/office/powerpoint/2010/main" val="2542928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39</a:t>
            </a:fld>
            <a:endParaRPr lang="lt-LT"/>
          </a:p>
        </p:txBody>
      </p:sp>
    </p:spTree>
    <p:extLst>
      <p:ext uri="{BB962C8B-B14F-4D97-AF65-F5344CB8AC3E}">
        <p14:creationId xmlns:p14="http://schemas.microsoft.com/office/powerpoint/2010/main" val="1271526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40</a:t>
            </a:fld>
            <a:endParaRPr lang="lt-LT"/>
          </a:p>
        </p:txBody>
      </p:sp>
    </p:spTree>
    <p:extLst>
      <p:ext uri="{BB962C8B-B14F-4D97-AF65-F5344CB8AC3E}">
        <p14:creationId xmlns:p14="http://schemas.microsoft.com/office/powerpoint/2010/main" val="22560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41</a:t>
            </a:fld>
            <a:endParaRPr lang="lt-LT"/>
          </a:p>
        </p:txBody>
      </p:sp>
    </p:spTree>
    <p:extLst>
      <p:ext uri="{BB962C8B-B14F-4D97-AF65-F5344CB8AC3E}">
        <p14:creationId xmlns:p14="http://schemas.microsoft.com/office/powerpoint/2010/main" val="2672794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42</a:t>
            </a:fld>
            <a:endParaRPr lang="lt-LT"/>
          </a:p>
        </p:txBody>
      </p:sp>
    </p:spTree>
    <p:extLst>
      <p:ext uri="{BB962C8B-B14F-4D97-AF65-F5344CB8AC3E}">
        <p14:creationId xmlns:p14="http://schemas.microsoft.com/office/powerpoint/2010/main" val="1953309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43</a:t>
            </a:fld>
            <a:endParaRPr lang="lt-LT"/>
          </a:p>
        </p:txBody>
      </p:sp>
    </p:spTree>
    <p:extLst>
      <p:ext uri="{BB962C8B-B14F-4D97-AF65-F5344CB8AC3E}">
        <p14:creationId xmlns:p14="http://schemas.microsoft.com/office/powerpoint/2010/main" val="3679300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44</a:t>
            </a:fld>
            <a:endParaRPr lang="lt-LT"/>
          </a:p>
        </p:txBody>
      </p:sp>
    </p:spTree>
    <p:extLst>
      <p:ext uri="{BB962C8B-B14F-4D97-AF65-F5344CB8AC3E}">
        <p14:creationId xmlns:p14="http://schemas.microsoft.com/office/powerpoint/2010/main" val="415493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6</a:t>
            </a:fld>
            <a:endParaRPr lang="lt-LT"/>
          </a:p>
        </p:txBody>
      </p:sp>
    </p:spTree>
    <p:extLst>
      <p:ext uri="{BB962C8B-B14F-4D97-AF65-F5344CB8AC3E}">
        <p14:creationId xmlns:p14="http://schemas.microsoft.com/office/powerpoint/2010/main" val="1139449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45</a:t>
            </a:fld>
            <a:endParaRPr lang="lt-LT"/>
          </a:p>
        </p:txBody>
      </p:sp>
    </p:spTree>
    <p:extLst>
      <p:ext uri="{BB962C8B-B14F-4D97-AF65-F5344CB8AC3E}">
        <p14:creationId xmlns:p14="http://schemas.microsoft.com/office/powerpoint/2010/main" val="2925941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46</a:t>
            </a:fld>
            <a:endParaRPr lang="lt-LT"/>
          </a:p>
        </p:txBody>
      </p:sp>
    </p:spTree>
    <p:extLst>
      <p:ext uri="{BB962C8B-B14F-4D97-AF65-F5344CB8AC3E}">
        <p14:creationId xmlns:p14="http://schemas.microsoft.com/office/powerpoint/2010/main" val="4234274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47</a:t>
            </a:fld>
            <a:endParaRPr lang="lt-LT"/>
          </a:p>
        </p:txBody>
      </p:sp>
    </p:spTree>
    <p:extLst>
      <p:ext uri="{BB962C8B-B14F-4D97-AF65-F5344CB8AC3E}">
        <p14:creationId xmlns:p14="http://schemas.microsoft.com/office/powerpoint/2010/main" val="323331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48</a:t>
            </a:fld>
            <a:endParaRPr lang="lt-LT"/>
          </a:p>
        </p:txBody>
      </p:sp>
    </p:spTree>
    <p:extLst>
      <p:ext uri="{BB962C8B-B14F-4D97-AF65-F5344CB8AC3E}">
        <p14:creationId xmlns:p14="http://schemas.microsoft.com/office/powerpoint/2010/main" val="3991061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49</a:t>
            </a:fld>
            <a:endParaRPr lang="lt-LT"/>
          </a:p>
        </p:txBody>
      </p:sp>
    </p:spTree>
    <p:extLst>
      <p:ext uri="{BB962C8B-B14F-4D97-AF65-F5344CB8AC3E}">
        <p14:creationId xmlns:p14="http://schemas.microsoft.com/office/powerpoint/2010/main" val="1777395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50</a:t>
            </a:fld>
            <a:endParaRPr lang="lt-LT"/>
          </a:p>
        </p:txBody>
      </p:sp>
    </p:spTree>
    <p:extLst>
      <p:ext uri="{BB962C8B-B14F-4D97-AF65-F5344CB8AC3E}">
        <p14:creationId xmlns:p14="http://schemas.microsoft.com/office/powerpoint/2010/main" val="200890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51</a:t>
            </a:fld>
            <a:endParaRPr lang="lt-LT"/>
          </a:p>
        </p:txBody>
      </p:sp>
    </p:spTree>
    <p:extLst>
      <p:ext uri="{BB962C8B-B14F-4D97-AF65-F5344CB8AC3E}">
        <p14:creationId xmlns:p14="http://schemas.microsoft.com/office/powerpoint/2010/main" val="452835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52</a:t>
            </a:fld>
            <a:endParaRPr lang="lt-LT"/>
          </a:p>
        </p:txBody>
      </p:sp>
    </p:spTree>
    <p:extLst>
      <p:ext uri="{BB962C8B-B14F-4D97-AF65-F5344CB8AC3E}">
        <p14:creationId xmlns:p14="http://schemas.microsoft.com/office/powerpoint/2010/main" val="709497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53</a:t>
            </a:fld>
            <a:endParaRPr lang="lt-LT"/>
          </a:p>
        </p:txBody>
      </p:sp>
    </p:spTree>
    <p:extLst>
      <p:ext uri="{BB962C8B-B14F-4D97-AF65-F5344CB8AC3E}">
        <p14:creationId xmlns:p14="http://schemas.microsoft.com/office/powerpoint/2010/main" val="18555683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54</a:t>
            </a:fld>
            <a:endParaRPr lang="lt-LT"/>
          </a:p>
        </p:txBody>
      </p:sp>
    </p:spTree>
    <p:extLst>
      <p:ext uri="{BB962C8B-B14F-4D97-AF65-F5344CB8AC3E}">
        <p14:creationId xmlns:p14="http://schemas.microsoft.com/office/powerpoint/2010/main" val="91015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8</a:t>
            </a:fld>
            <a:endParaRPr lang="lt-LT"/>
          </a:p>
        </p:txBody>
      </p:sp>
    </p:spTree>
    <p:extLst>
      <p:ext uri="{BB962C8B-B14F-4D97-AF65-F5344CB8AC3E}">
        <p14:creationId xmlns:p14="http://schemas.microsoft.com/office/powerpoint/2010/main" val="4904867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55</a:t>
            </a:fld>
            <a:endParaRPr lang="lt-LT"/>
          </a:p>
        </p:txBody>
      </p:sp>
    </p:spTree>
    <p:extLst>
      <p:ext uri="{BB962C8B-B14F-4D97-AF65-F5344CB8AC3E}">
        <p14:creationId xmlns:p14="http://schemas.microsoft.com/office/powerpoint/2010/main" val="33480677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56</a:t>
            </a:fld>
            <a:endParaRPr lang="lt-LT"/>
          </a:p>
        </p:txBody>
      </p:sp>
    </p:spTree>
    <p:extLst>
      <p:ext uri="{BB962C8B-B14F-4D97-AF65-F5344CB8AC3E}">
        <p14:creationId xmlns:p14="http://schemas.microsoft.com/office/powerpoint/2010/main" val="3527555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2290763" y="512763"/>
            <a:ext cx="4562475" cy="2566987"/>
          </a:xfrm>
        </p:spPr>
      </p:sp>
      <p:sp>
        <p:nvSpPr>
          <p:cNvPr id="3" name="Pastabų vietos rezervavimo ženklas 2"/>
          <p:cNvSpPr>
            <a:spLocks noGrp="1"/>
          </p:cNvSpPr>
          <p:nvPr>
            <p:ph type="body" idx="1"/>
          </p:nvPr>
        </p:nvSpPr>
        <p:spPr/>
        <p:txBody>
          <a:bodyPr/>
          <a:lstStyle/>
          <a:p>
            <a:r>
              <a:rPr lang="lt-LT" dirty="0"/>
              <a:t>Paprašyti atsakyti į kelių klausimų grįžtamojo ryšio anketą</a:t>
            </a:r>
          </a:p>
        </p:txBody>
      </p:sp>
      <p:sp>
        <p:nvSpPr>
          <p:cNvPr id="4" name="Skaidrės numerio vietos rezervavimo ženklas 3"/>
          <p:cNvSpPr>
            <a:spLocks noGrp="1"/>
          </p:cNvSpPr>
          <p:nvPr>
            <p:ph type="sldNum" sz="quarter" idx="5"/>
          </p:nvPr>
        </p:nvSpPr>
        <p:spPr/>
        <p:txBody>
          <a:bodyPr/>
          <a:lstStyle/>
          <a:p>
            <a:fld id="{59910F05-1C9C-4396-8D32-30DBAEF33847}" type="slidenum">
              <a:rPr lang="lt-LT" smtClean="0"/>
              <a:t>59</a:t>
            </a:fld>
            <a:endParaRPr lang="lt-LT"/>
          </a:p>
        </p:txBody>
      </p:sp>
    </p:spTree>
    <p:extLst>
      <p:ext uri="{BB962C8B-B14F-4D97-AF65-F5344CB8AC3E}">
        <p14:creationId xmlns:p14="http://schemas.microsoft.com/office/powerpoint/2010/main" val="495353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32817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6170-EDE0-2CDE-4B47-10A6B9C4E488}"/>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73CFFF3A-E931-11A3-22D8-BA2F620401BC}"/>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EFE3F290-2172-208D-7D61-119B8315D868}"/>
              </a:ext>
            </a:extLst>
          </p:cNvPr>
          <p:cNvSpPr>
            <a:spLocks noGrp="1"/>
          </p:cNvSpPr>
          <p:nvPr>
            <p:ph type="body" idx="1"/>
          </p:nvPr>
        </p:nvSpPr>
        <p:spPr/>
        <p:txBody>
          <a:bodyPr/>
          <a:lstStyle/>
          <a:p>
            <a:r>
              <a:rPr lang="lt-LT" dirty="0"/>
              <a:t>Padėkoti, kad susirinko, pakviesti pasekti socialiniuose tinkluose, jei kyla klausimų – visada rašyti, domėtis. </a:t>
            </a:r>
          </a:p>
        </p:txBody>
      </p:sp>
      <p:sp>
        <p:nvSpPr>
          <p:cNvPr id="4" name="Skaidrės numerio vietos rezervavimo ženklas 3">
            <a:extLst>
              <a:ext uri="{FF2B5EF4-FFF2-40B4-BE49-F238E27FC236}">
                <a16:creationId xmlns:a16="http://schemas.microsoft.com/office/drawing/2014/main" id="{863C031A-6199-B55B-8F37-9BCFB4A25BDB}"/>
              </a:ext>
            </a:extLst>
          </p:cNvPr>
          <p:cNvSpPr>
            <a:spLocks noGrp="1"/>
          </p:cNvSpPr>
          <p:nvPr>
            <p:ph type="sldNum" sz="quarter" idx="5"/>
          </p:nvPr>
        </p:nvSpPr>
        <p:spPr/>
        <p:txBody>
          <a:bodyPr/>
          <a:lstStyle/>
          <a:p>
            <a:fld id="{59910F05-1C9C-4396-8D32-30DBAEF33847}" type="slidenum">
              <a:rPr lang="lt-LT" smtClean="0"/>
              <a:t>61</a:t>
            </a:fld>
            <a:endParaRPr lang="lt-LT"/>
          </a:p>
        </p:txBody>
      </p:sp>
    </p:spTree>
    <p:extLst>
      <p:ext uri="{BB962C8B-B14F-4D97-AF65-F5344CB8AC3E}">
        <p14:creationId xmlns:p14="http://schemas.microsoft.com/office/powerpoint/2010/main" val="209456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9</a:t>
            </a:fld>
            <a:endParaRPr lang="lt-LT"/>
          </a:p>
        </p:txBody>
      </p:sp>
    </p:spTree>
    <p:extLst>
      <p:ext uri="{BB962C8B-B14F-4D97-AF65-F5344CB8AC3E}">
        <p14:creationId xmlns:p14="http://schemas.microsoft.com/office/powerpoint/2010/main" val="170442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10</a:t>
            </a:fld>
            <a:endParaRPr lang="lt-LT"/>
          </a:p>
        </p:txBody>
      </p:sp>
    </p:spTree>
    <p:extLst>
      <p:ext uri="{BB962C8B-B14F-4D97-AF65-F5344CB8AC3E}">
        <p14:creationId xmlns:p14="http://schemas.microsoft.com/office/powerpoint/2010/main" val="283919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11</a:t>
            </a:fld>
            <a:endParaRPr lang="lt-LT"/>
          </a:p>
        </p:txBody>
      </p:sp>
    </p:spTree>
    <p:extLst>
      <p:ext uri="{BB962C8B-B14F-4D97-AF65-F5344CB8AC3E}">
        <p14:creationId xmlns:p14="http://schemas.microsoft.com/office/powerpoint/2010/main" val="321717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F44-DE8E-A94B-E9C7-D3C8B2F15EF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0AA06B46-7C05-8826-FB97-F12CA11C7F0D}"/>
              </a:ext>
            </a:extLst>
          </p:cNvPr>
          <p:cNvSpPr>
            <a:spLocks noGrp="1" noRot="1" noChangeAspect="1"/>
          </p:cNvSpPr>
          <p:nvPr>
            <p:ph type="sldImg"/>
          </p:nvPr>
        </p:nvSpPr>
        <p:spPr>
          <a:xfrm>
            <a:off x="2290763" y="512763"/>
            <a:ext cx="4562475" cy="2566987"/>
          </a:xfrm>
        </p:spPr>
      </p:sp>
      <p:sp>
        <p:nvSpPr>
          <p:cNvPr id="3" name="Pastabų vietos rezervavimo ženklas 2">
            <a:extLst>
              <a:ext uri="{FF2B5EF4-FFF2-40B4-BE49-F238E27FC236}">
                <a16:creationId xmlns:a16="http://schemas.microsoft.com/office/drawing/2014/main" id="{3BE80169-781A-A163-08D7-9F8959663A53}"/>
              </a:ext>
            </a:extLst>
          </p:cNvPr>
          <p:cNvSpPr>
            <a:spLocks noGrp="1"/>
          </p:cNvSpPr>
          <p:nvPr>
            <p:ph type="body" idx="1"/>
          </p:nvPr>
        </p:nvSpPr>
        <p:spPr/>
        <p:txBody>
          <a:bodyPr/>
          <a:lstStyle/>
          <a:p>
            <a:r>
              <a:rPr lang="lt-LT" dirty="0"/>
              <a:t>Akcentuoti MRU išskirtinumus tarp kitų universitetų. </a:t>
            </a:r>
          </a:p>
        </p:txBody>
      </p:sp>
      <p:sp>
        <p:nvSpPr>
          <p:cNvPr id="4" name="Skaidrės numerio vietos rezervavimo ženklas 3">
            <a:extLst>
              <a:ext uri="{FF2B5EF4-FFF2-40B4-BE49-F238E27FC236}">
                <a16:creationId xmlns:a16="http://schemas.microsoft.com/office/drawing/2014/main" id="{AED16C32-3308-2070-21C2-E1BF06FCDB71}"/>
              </a:ext>
            </a:extLst>
          </p:cNvPr>
          <p:cNvSpPr>
            <a:spLocks noGrp="1"/>
          </p:cNvSpPr>
          <p:nvPr>
            <p:ph type="sldNum" sz="quarter" idx="5"/>
          </p:nvPr>
        </p:nvSpPr>
        <p:spPr/>
        <p:txBody>
          <a:bodyPr/>
          <a:lstStyle/>
          <a:p>
            <a:fld id="{59910F05-1C9C-4396-8D32-30DBAEF33847}" type="slidenum">
              <a:rPr lang="lt-LT" smtClean="0"/>
              <a:t>12</a:t>
            </a:fld>
            <a:endParaRPr lang="lt-LT"/>
          </a:p>
        </p:txBody>
      </p:sp>
    </p:spTree>
    <p:extLst>
      <p:ext uri="{BB962C8B-B14F-4D97-AF65-F5344CB8AC3E}">
        <p14:creationId xmlns:p14="http://schemas.microsoft.com/office/powerpoint/2010/main" val="250176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sv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sv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svg"/><Relationship Id="rId9" Type="http://schemas.openxmlformats.org/officeDocument/2006/relationships/image" Target="../media/image11.png"/></Relationships>
</file>

<file path=ppt/slides/_rels/slide3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6.svg"/><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6.svg"/><Relationship Id="rId9" Type="http://schemas.openxmlformats.org/officeDocument/2006/relationships/image" Target="../media/image11.png"/></Relationships>
</file>

<file path=ppt/slides/_rels/slide3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6.svg"/><Relationship Id="rId9"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6.svg"/><Relationship Id="rId9" Type="http://schemas.openxmlformats.org/officeDocument/2006/relationships/image" Target="../media/image11.png"/></Relationships>
</file>

<file path=ppt/slides/_rels/slide4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6.svg"/><Relationship Id="rId9" Type="http://schemas.openxmlformats.org/officeDocument/2006/relationships/image" Target="../media/image11.png"/></Relationships>
</file>

<file path=ppt/slides/_rels/slide4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svg"/><Relationship Id="rId9" Type="http://schemas.openxmlformats.org/officeDocument/2006/relationships/image" Target="../media/image11.png"/></Relationships>
</file>

<file path=ppt/slides/_rels/slide4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6.svg"/><Relationship Id="rId9"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6.png"/><Relationship Id="rId4" Type="http://schemas.openxmlformats.org/officeDocument/2006/relationships/image" Target="../media/image6.svg"/><Relationship Id="rId9" Type="http://schemas.openxmlformats.org/officeDocument/2006/relationships/image" Target="../media/image11.png"/></Relationships>
</file>

<file path=ppt/slides/_rels/slide4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6.svg"/><Relationship Id="rId9" Type="http://schemas.openxmlformats.org/officeDocument/2006/relationships/image" Target="../media/image11.png"/></Relationships>
</file>

<file path=ppt/slides/_rels/slide4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6.svg"/><Relationship Id="rId9" Type="http://schemas.openxmlformats.org/officeDocument/2006/relationships/image" Target="../media/image11.png"/></Relationships>
</file>

<file path=ppt/slides/_rels/slide4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6.svg"/><Relationship Id="rId9" Type="http://schemas.openxmlformats.org/officeDocument/2006/relationships/image" Target="../media/image11.png"/></Relationships>
</file>

<file path=ppt/slides/_rels/slide4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30.png"/><Relationship Id="rId4" Type="http://schemas.openxmlformats.org/officeDocument/2006/relationships/image" Target="../media/image6.svg"/><Relationship Id="rId9" Type="http://schemas.openxmlformats.org/officeDocument/2006/relationships/image" Target="../media/image11.png"/></Relationships>
</file>

<file path=ppt/slides/_rels/slide4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31.png"/><Relationship Id="rId4" Type="http://schemas.openxmlformats.org/officeDocument/2006/relationships/image" Target="../media/image6.svg"/><Relationship Id="rId9" Type="http://schemas.openxmlformats.org/officeDocument/2006/relationships/image" Target="../media/image11.png"/></Relationships>
</file>

<file path=ppt/slides/_rels/slide5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5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5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5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32.png"/><Relationship Id="rId4" Type="http://schemas.openxmlformats.org/officeDocument/2006/relationships/image" Target="../media/image6.svg"/><Relationship Id="rId9" Type="http://schemas.openxmlformats.org/officeDocument/2006/relationships/image" Target="../media/image11.png"/></Relationships>
</file>

<file path=ppt/slides/_rels/slide5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svg"/><Relationship Id="rId9"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6.pn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3.sv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0.png"/><Relationship Id="rId2" Type="http://schemas.openxmlformats.org/officeDocument/2006/relationships/notesSlide" Target="../notesSlides/notesSlide55.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9.png"/><Relationship Id="rId5" Type="http://schemas.openxmlformats.org/officeDocument/2006/relationships/image" Target="../media/image7.png"/><Relationship Id="rId15" Type="http://schemas.openxmlformats.org/officeDocument/2006/relationships/hyperlink" Target="https://www.facebook.com/MykoloRomerioUniversitetas" TargetMode="External"/><Relationship Id="rId10" Type="http://schemas.microsoft.com/office/2007/relationships/hdphoto" Target="../media/hdphoto1.wdp"/><Relationship Id="rId4" Type="http://schemas.openxmlformats.org/officeDocument/2006/relationships/image" Target="../media/image6.svg"/><Relationship Id="rId9" Type="http://schemas.openxmlformats.org/officeDocument/2006/relationships/image" Target="../media/image38.png"/><Relationship Id="rId1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036885" y="5439914"/>
            <a:ext cx="6444830" cy="6332045"/>
          </a:xfrm>
          <a:custGeom>
            <a:avLst/>
            <a:gdLst/>
            <a:ahLst/>
            <a:cxnLst/>
            <a:rect l="l" t="t" r="r" b="b"/>
            <a:pathLst>
              <a:path w="6444830" h="6332045">
                <a:moveTo>
                  <a:pt x="0" y="0"/>
                </a:moveTo>
                <a:lnTo>
                  <a:pt x="6444830" y="0"/>
                </a:lnTo>
                <a:lnTo>
                  <a:pt x="6444830" y="6332046"/>
                </a:lnTo>
                <a:lnTo>
                  <a:pt x="0" y="6332046"/>
                </a:lnTo>
                <a:lnTo>
                  <a:pt x="0" y="0"/>
                </a:lnTo>
                <a:close/>
              </a:path>
            </a:pathLst>
          </a:custGeom>
          <a:blipFill>
            <a:blip r:embed="rId2">
              <a:alphaModFix amt="9999"/>
            </a:blip>
            <a:stretch>
              <a:fillRect/>
            </a:stretch>
          </a:blipFill>
        </p:spPr>
      </p:sp>
      <p:sp>
        <p:nvSpPr>
          <p:cNvPr id="2" name="Freeform 8">
            <a:extLst>
              <a:ext uri="{FF2B5EF4-FFF2-40B4-BE49-F238E27FC236}">
                <a16:creationId xmlns:a16="http://schemas.microsoft.com/office/drawing/2014/main" id="{F9B08265-6506-A4CA-08F2-96E2C3B4C131}"/>
              </a:ext>
            </a:extLst>
          </p:cNvPr>
          <p:cNvSpPr/>
          <p:nvPr/>
        </p:nvSpPr>
        <p:spPr>
          <a:xfrm>
            <a:off x="609600" y="952500"/>
            <a:ext cx="2463820" cy="808340"/>
          </a:xfrm>
          <a:custGeom>
            <a:avLst/>
            <a:gdLst/>
            <a:ahLst/>
            <a:cxnLst/>
            <a:rect l="l" t="t" r="r" b="b"/>
            <a:pathLst>
              <a:path w="2463820" h="808340">
                <a:moveTo>
                  <a:pt x="0" y="0"/>
                </a:moveTo>
                <a:lnTo>
                  <a:pt x="2463820" y="0"/>
                </a:lnTo>
                <a:lnTo>
                  <a:pt x="2463820" y="808340"/>
                </a:lnTo>
                <a:lnTo>
                  <a:pt x="0" y="808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9">
            <a:extLst>
              <a:ext uri="{FF2B5EF4-FFF2-40B4-BE49-F238E27FC236}">
                <a16:creationId xmlns:a16="http://schemas.microsoft.com/office/drawing/2014/main" id="{ED424683-EB48-AFF2-6A7D-A340ED389FBC}"/>
              </a:ext>
            </a:extLst>
          </p:cNvPr>
          <p:cNvSpPr txBox="1"/>
          <p:nvPr/>
        </p:nvSpPr>
        <p:spPr>
          <a:xfrm>
            <a:off x="609600" y="1916548"/>
            <a:ext cx="2667000" cy="463204"/>
          </a:xfrm>
          <a:prstGeom prst="rect">
            <a:avLst/>
          </a:prstGeom>
        </p:spPr>
        <p:txBody>
          <a:bodyPr wrap="square" lIns="0" tIns="0" rIns="0" bIns="0" rtlCol="0" anchor="t">
            <a:spAutoFit/>
          </a:bodyPr>
          <a:lstStyle/>
          <a:p>
            <a:pPr algn="just">
              <a:lnSpc>
                <a:spcPts val="3900"/>
              </a:lnSpc>
            </a:pPr>
            <a:r>
              <a:rPr lang="lt-LT" sz="2400" b="1" spc="126" dirty="0">
                <a:solidFill>
                  <a:srgbClr val="FFFFFF"/>
                </a:solidFill>
                <a:latin typeface="Neue Montreal Medium" panose="00000600000000000000" pitchFamily="50" charset="-70"/>
                <a:ea typeface="Neue Montreal Bold"/>
                <a:cs typeface="Neue Montreal Bold"/>
                <a:sym typeface="Neue Montreal Bold"/>
              </a:rPr>
              <a:t>www.</a:t>
            </a:r>
            <a:r>
              <a:rPr lang="en-US" sz="2400" b="1" spc="126" dirty="0">
                <a:solidFill>
                  <a:srgbClr val="FFFFFF"/>
                </a:solidFill>
                <a:latin typeface="Neue Montreal Medium" panose="00000600000000000000" pitchFamily="50" charset="-70"/>
                <a:ea typeface="Neue Montreal Bold"/>
                <a:cs typeface="Neue Montreal Bold"/>
                <a:sym typeface="Neue Montreal Bold"/>
              </a:rPr>
              <a:t>mruni.eu</a:t>
            </a:r>
          </a:p>
        </p:txBody>
      </p:sp>
      <p:sp>
        <p:nvSpPr>
          <p:cNvPr id="9" name="Text Placeholder 1">
            <a:extLst>
              <a:ext uri="{FF2B5EF4-FFF2-40B4-BE49-F238E27FC236}">
                <a16:creationId xmlns:a16="http://schemas.microsoft.com/office/drawing/2014/main" id="{02D8C74E-46D3-B255-34DC-F672770C875C}"/>
              </a:ext>
            </a:extLst>
          </p:cNvPr>
          <p:cNvSpPr txBox="1">
            <a:spLocks/>
          </p:cNvSpPr>
          <p:nvPr/>
        </p:nvSpPr>
        <p:spPr>
          <a:xfrm>
            <a:off x="3962400" y="3181876"/>
            <a:ext cx="10363200" cy="301567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tabLst>
                <a:tab pos="0" algn="l"/>
              </a:tabLst>
            </a:pPr>
            <a:r>
              <a:rPr lang="lt-LT" sz="6600" b="1" spc="-1" dirty="0">
                <a:solidFill>
                  <a:schemeClr val="bg1"/>
                </a:solidFill>
                <a:latin typeface="Calibri" panose="020F0502020204030204" pitchFamily="34" charset="0"/>
                <a:ea typeface="Myriad Pro Bold"/>
                <a:cs typeface="Calibri" panose="020F0502020204030204" pitchFamily="34" charset="0"/>
              </a:rPr>
              <a:t>Studentų priėmimo aktualijos</a:t>
            </a:r>
          </a:p>
          <a:p>
            <a:pPr algn="ctr">
              <a:tabLst>
                <a:tab pos="0" algn="l"/>
              </a:tabLst>
            </a:pPr>
            <a:r>
              <a:rPr lang="lt-LT" sz="6600" b="1" spc="-1" dirty="0">
                <a:solidFill>
                  <a:schemeClr val="bg1"/>
                </a:solidFill>
                <a:latin typeface="Calibri" panose="020F0502020204030204" pitchFamily="34" charset="0"/>
                <a:ea typeface="Myriad Pro Bold"/>
                <a:cs typeface="Calibri" panose="020F0502020204030204" pitchFamily="34" charset="0"/>
              </a:rPr>
              <a:t>2026 m.</a:t>
            </a:r>
          </a:p>
        </p:txBody>
      </p:sp>
      <p:sp>
        <p:nvSpPr>
          <p:cNvPr id="10" name="Text Placeholder 2">
            <a:extLst>
              <a:ext uri="{FF2B5EF4-FFF2-40B4-BE49-F238E27FC236}">
                <a16:creationId xmlns:a16="http://schemas.microsoft.com/office/drawing/2014/main" id="{A640333B-602E-02F5-967B-5F3D6987442C}"/>
              </a:ext>
            </a:extLst>
          </p:cNvPr>
          <p:cNvSpPr txBox="1">
            <a:spLocks/>
          </p:cNvSpPr>
          <p:nvPr/>
        </p:nvSpPr>
        <p:spPr>
          <a:xfrm>
            <a:off x="9982200" y="8191500"/>
            <a:ext cx="4800600" cy="158651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t-LT" sz="2800" b="1" dirty="0">
                <a:solidFill>
                  <a:schemeClr val="bg1"/>
                </a:solidFill>
              </a:rPr>
              <a:t>Saulius Bugailiškis</a:t>
            </a:r>
          </a:p>
          <a:p>
            <a:pPr algn="l"/>
            <a:r>
              <a:rPr lang="lt-LT" sz="2800" dirty="0">
                <a:solidFill>
                  <a:schemeClr val="bg1"/>
                </a:solidFill>
              </a:rPr>
              <a:t>Mykolo Romerio universiteto</a:t>
            </a:r>
          </a:p>
          <a:p>
            <a:pPr algn="l"/>
            <a:r>
              <a:rPr lang="lt-LT" sz="2800" dirty="0">
                <a:solidFill>
                  <a:schemeClr val="bg1"/>
                </a:solidFill>
              </a:rPr>
              <a:t>Priėmimo grupės vadovas</a:t>
            </a:r>
            <a:endParaRPr lang="en-LT"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TextBox 1">
            <a:extLst>
              <a:ext uri="{FF2B5EF4-FFF2-40B4-BE49-F238E27FC236}">
                <a16:creationId xmlns:a16="http://schemas.microsoft.com/office/drawing/2014/main" id="{D610B410-2352-E6E0-29D6-2A1F40E1D2A2}"/>
              </a:ext>
            </a:extLst>
          </p:cNvPr>
          <p:cNvSpPr txBox="1">
            <a:spLocks noChangeArrowheads="1"/>
          </p:cNvSpPr>
          <p:nvPr/>
        </p:nvSpPr>
        <p:spPr bwMode="auto">
          <a:xfrm>
            <a:off x="3485704" y="199953"/>
            <a:ext cx="503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3600" b="1" i="1" u="none" strike="noStrike" kern="1200" cap="none" spc="0" normalizeH="0" baseline="0" noProof="0" dirty="0">
                <a:ln>
                  <a:noFill/>
                </a:ln>
                <a:effectLst/>
                <a:uLnTx/>
                <a:uFillTx/>
                <a:latin typeface="Arial" charset="0"/>
                <a:ea typeface="+mn-ea"/>
                <a:cs typeface="Arial" panose="020B0604020202020204" pitchFamily="34" charset="0"/>
              </a:rPr>
              <a:t>STUDIJŲ PROGRAMA</a:t>
            </a:r>
          </a:p>
        </p:txBody>
      </p:sp>
      <p:graphicFrame>
        <p:nvGraphicFramePr>
          <p:cNvPr id="4" name="Table 3">
            <a:extLst>
              <a:ext uri="{FF2B5EF4-FFF2-40B4-BE49-F238E27FC236}">
                <a16:creationId xmlns:a16="http://schemas.microsoft.com/office/drawing/2014/main" id="{E636AD8E-8E74-2F9B-9BD6-D77E5A5F2464}"/>
              </a:ext>
            </a:extLst>
          </p:cNvPr>
          <p:cNvGraphicFramePr>
            <a:graphicFrameLocks noGrp="1"/>
          </p:cNvGraphicFramePr>
          <p:nvPr>
            <p:extLst>
              <p:ext uri="{D42A27DB-BD31-4B8C-83A1-F6EECF244321}">
                <p14:modId xmlns:p14="http://schemas.microsoft.com/office/powerpoint/2010/main" val="518477351"/>
              </p:ext>
            </p:extLst>
          </p:nvPr>
        </p:nvGraphicFramePr>
        <p:xfrm>
          <a:off x="1905000" y="1636856"/>
          <a:ext cx="13487400" cy="6469071"/>
        </p:xfrm>
        <a:graphic>
          <a:graphicData uri="http://schemas.openxmlformats.org/drawingml/2006/table">
            <a:tbl>
              <a:tblPr firstRow="1" firstCol="1" bandRow="1">
                <a:tableStyleId>{B301B821-A1FF-4177-AEE7-76D212191A09}</a:tableStyleId>
              </a:tblPr>
              <a:tblGrid>
                <a:gridCol w="6119253">
                  <a:extLst>
                    <a:ext uri="{9D8B030D-6E8A-4147-A177-3AD203B41FA5}">
                      <a16:colId xmlns:a16="http://schemas.microsoft.com/office/drawing/2014/main" val="20000"/>
                    </a:ext>
                  </a:extLst>
                </a:gridCol>
                <a:gridCol w="2491347">
                  <a:extLst>
                    <a:ext uri="{9D8B030D-6E8A-4147-A177-3AD203B41FA5}">
                      <a16:colId xmlns:a16="http://schemas.microsoft.com/office/drawing/2014/main" val="20002"/>
                    </a:ext>
                  </a:extLst>
                </a:gridCol>
                <a:gridCol w="4876800">
                  <a:extLst>
                    <a:ext uri="{9D8B030D-6E8A-4147-A177-3AD203B41FA5}">
                      <a16:colId xmlns:a16="http://schemas.microsoft.com/office/drawing/2014/main" val="20003"/>
                    </a:ext>
                  </a:extLst>
                </a:gridCol>
              </a:tblGrid>
              <a:tr h="986433">
                <a:tc>
                  <a:txBody>
                    <a:bodyPr/>
                    <a:lstStyle/>
                    <a:p>
                      <a:pPr algn="ctr">
                        <a:lnSpc>
                          <a:spcPct val="100000"/>
                        </a:lnSpc>
                        <a:spcAft>
                          <a:spcPts val="0"/>
                        </a:spcAft>
                      </a:pPr>
                      <a:r>
                        <a:rPr lang="lt-LT" sz="2800" b="1" i="1" dirty="0">
                          <a:solidFill>
                            <a:schemeClr val="bg1"/>
                          </a:solidFill>
                          <a:effectLst/>
                          <a:latin typeface="Calibri" pitchFamily="34" charset="0"/>
                          <a:cs typeface="Calibri" pitchFamily="34" charset="0"/>
                        </a:rPr>
                        <a:t>STUDIJŲ KRYPTIS ar KRYPČIŲ GRUPĖ</a:t>
                      </a:r>
                      <a:endParaRPr lang="lt-LT" sz="2800" b="1" i="1" dirty="0">
                        <a:solidFill>
                          <a:schemeClr val="bg1"/>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spcAft>
                          <a:spcPts val="0"/>
                        </a:spcAft>
                      </a:pPr>
                      <a:r>
                        <a:rPr lang="lt-LT" sz="2800" b="1" i="1" dirty="0">
                          <a:solidFill>
                            <a:schemeClr val="bg1"/>
                          </a:solidFill>
                          <a:effectLst/>
                          <a:latin typeface="Calibri" pitchFamily="34" charset="0"/>
                          <a:cs typeface="Calibri" pitchFamily="34" charset="0"/>
                        </a:rPr>
                        <a:t>AUKŠTOJI MOKYKLA</a:t>
                      </a:r>
                      <a:endParaRPr lang="lt-LT" sz="2800" b="1" i="1" dirty="0">
                        <a:solidFill>
                          <a:schemeClr val="bg1"/>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spcAft>
                          <a:spcPts val="0"/>
                        </a:spcAft>
                      </a:pPr>
                      <a:r>
                        <a:rPr lang="lt-LT" sz="2800" b="1" i="1" dirty="0">
                          <a:solidFill>
                            <a:schemeClr val="bg1"/>
                          </a:solidFill>
                          <a:effectLst/>
                          <a:latin typeface="Calibri" pitchFamily="34" charset="0"/>
                          <a:cs typeface="Calibri" pitchFamily="34" charset="0"/>
                        </a:rPr>
                        <a:t>STUDIJŲ PROGRAMA</a:t>
                      </a:r>
                      <a:endParaRPr lang="lt-LT" sz="2800" b="1" i="1" dirty="0">
                        <a:solidFill>
                          <a:schemeClr val="bg1"/>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32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600" b="1" dirty="0">
                          <a:latin typeface="Calibri" pitchFamily="34" charset="0"/>
                          <a:cs typeface="Calibri" pitchFamily="34" charset="0"/>
                        </a:rPr>
                        <a:t>Verslo ir viešoji vadyba </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3600" b="1" dirty="0">
                          <a:effectLst/>
                          <a:latin typeface="Calibri" pitchFamily="34" charset="0"/>
                          <a:cs typeface="Calibri" pitchFamily="34" charset="0"/>
                        </a:rPr>
                        <a:t>KTU</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cs typeface="Calibri" pitchFamily="34" charset="0"/>
                        </a:rPr>
                        <a:t>Finansai</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87814">
                <a:tc>
                  <a:txBody>
                    <a:bodyPr/>
                    <a:lstStyle/>
                    <a:p>
                      <a:pPr algn="ctr">
                        <a:lnSpc>
                          <a:spcPct val="100000"/>
                        </a:lnSpc>
                        <a:spcAft>
                          <a:spcPts val="0"/>
                        </a:spcAft>
                      </a:pPr>
                      <a:r>
                        <a:rPr lang="lt-LT" sz="3600" b="1" dirty="0">
                          <a:effectLst/>
                          <a:latin typeface="Calibri" pitchFamily="34" charset="0"/>
                          <a:cs typeface="Calibri" pitchFamily="34" charset="0"/>
                        </a:rPr>
                        <a:t>Informatikos inžinerija</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3600" b="1" dirty="0" err="1">
                          <a:effectLst/>
                          <a:latin typeface="Calibri" pitchFamily="34" charset="0"/>
                          <a:cs typeface="Calibri" pitchFamily="34" charset="0"/>
                        </a:rPr>
                        <a:t>VilniusTECH</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3600" b="1" dirty="0">
                          <a:effectLst/>
                          <a:latin typeface="Calibri" pitchFamily="34" charset="0"/>
                          <a:cs typeface="Calibri" pitchFamily="34" charset="0"/>
                        </a:rPr>
                        <a:t>Multimedija ir kompiuterinis dizainas </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126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cs typeface="Calibri" pitchFamily="34" charset="0"/>
                        </a:rPr>
                        <a:t>Politikos mokslai</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3600" b="1" dirty="0">
                          <a:effectLst/>
                          <a:latin typeface="Calibri" pitchFamily="34" charset="0"/>
                          <a:cs typeface="Calibri" pitchFamily="34" charset="0"/>
                        </a:rPr>
                        <a:t>MRU</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ea typeface="+mn-ea"/>
                          <a:cs typeface="Calibri" pitchFamily="34" charset="0"/>
                        </a:rPr>
                        <a:t>Valstybės valdymas ir lyderystė</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17742">
                <a:tc>
                  <a:txBody>
                    <a:bodyPr/>
                    <a:lstStyle/>
                    <a:p>
                      <a:pPr algn="ctr">
                        <a:lnSpc>
                          <a:spcPct val="100000"/>
                        </a:lnSpc>
                        <a:spcAft>
                          <a:spcPts val="0"/>
                        </a:spcAft>
                      </a:pPr>
                      <a:r>
                        <a:rPr lang="lt-LT" sz="3600" dirty="0">
                          <a:latin typeface="Calibri" panose="020F0502020204030204" pitchFamily="34" charset="0"/>
                          <a:cs typeface="Calibri" panose="020F0502020204030204" pitchFamily="34" charset="0"/>
                        </a:rPr>
                        <a:t>Žemės ūki</a:t>
                      </a:r>
                      <a:r>
                        <a:rPr lang="en-US" sz="3600" dirty="0">
                          <a:latin typeface="Calibri" panose="020F0502020204030204" pitchFamily="34" charset="0"/>
                          <a:cs typeface="Calibri" panose="020F0502020204030204" pitchFamily="34" charset="0"/>
                        </a:rPr>
                        <a:t>o</a:t>
                      </a:r>
                      <a:r>
                        <a:rPr lang="lt-LT" sz="3600" b="1" dirty="0">
                          <a:effectLst/>
                          <a:latin typeface="Calibri" pitchFamily="34" charset="0"/>
                          <a:cs typeface="Calibri" pitchFamily="34" charset="0"/>
                        </a:rPr>
                        <a:t> mokslai</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cs typeface="Calibri" pitchFamily="34" charset="0"/>
                        </a:rPr>
                        <a:t>VDU</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sz="3600" b="1" dirty="0">
                          <a:latin typeface="Calibri" panose="020F0502020204030204" pitchFamily="34" charset="0"/>
                          <a:cs typeface="Calibri" panose="020F0502020204030204" pitchFamily="34" charset="0"/>
                        </a:rPr>
                        <a:t>Kraštovaizdžio dizainas</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532778"/>
                  </a:ext>
                </a:extLst>
              </a:tr>
              <a:tr h="9321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solidFill>
                            <a:schemeClr val="tx1"/>
                          </a:solidFill>
                          <a:effectLst/>
                          <a:latin typeface="Calibri" panose="020F0502020204030204" pitchFamily="34" charset="0"/>
                          <a:cs typeface="Calibri" panose="020F0502020204030204" pitchFamily="34" charset="0"/>
                        </a:rPr>
                        <a:t>Gyvybės mokslai </a:t>
                      </a:r>
                      <a:endParaRPr lang="lt-LT" sz="3600" b="1" dirty="0">
                        <a:solidFill>
                          <a:schemeClr val="tx1"/>
                        </a:solidFill>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cs typeface="Calibri" pitchFamily="34" charset="0"/>
                        </a:rPr>
                        <a:t>VU</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cs typeface="Calibri" pitchFamily="34" charset="0"/>
                        </a:rPr>
                        <a:t>Biochemija</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993534"/>
                  </a:ext>
                </a:extLst>
              </a:tr>
            </a:tbl>
          </a:graphicData>
        </a:graphic>
      </p:graphicFrame>
    </p:spTree>
    <p:extLst>
      <p:ext uri="{BB962C8B-B14F-4D97-AF65-F5344CB8AC3E}">
        <p14:creationId xmlns:p14="http://schemas.microsoft.com/office/powerpoint/2010/main" val="167523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Text Placeholder 1">
            <a:extLst>
              <a:ext uri="{FF2B5EF4-FFF2-40B4-BE49-F238E27FC236}">
                <a16:creationId xmlns:a16="http://schemas.microsoft.com/office/drawing/2014/main" id="{C23D29C9-FDF6-5A2C-E154-AD903C001AAB}"/>
              </a:ext>
            </a:extLst>
          </p:cNvPr>
          <p:cNvSpPr txBox="1">
            <a:spLocks/>
          </p:cNvSpPr>
          <p:nvPr/>
        </p:nvSpPr>
        <p:spPr>
          <a:xfrm>
            <a:off x="4081217" y="114300"/>
            <a:ext cx="9668617" cy="125990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6000" b="1" dirty="0">
                <a:solidFill>
                  <a:schemeClr val="bg1"/>
                </a:solidFill>
              </a:rPr>
              <a:t>MRU siūlomos studijų kryptys</a:t>
            </a:r>
            <a:endParaRPr lang="x-none" sz="6000" b="1" dirty="0">
              <a:solidFill>
                <a:schemeClr val="bg1"/>
              </a:solidFill>
            </a:endParaRPr>
          </a:p>
        </p:txBody>
      </p:sp>
      <p:sp>
        <p:nvSpPr>
          <p:cNvPr id="3" name="Text Placeholder 2">
            <a:extLst>
              <a:ext uri="{FF2B5EF4-FFF2-40B4-BE49-F238E27FC236}">
                <a16:creationId xmlns:a16="http://schemas.microsoft.com/office/drawing/2014/main" id="{8369B3F0-DD0A-B60F-8F53-2F9182AC559E}"/>
              </a:ext>
            </a:extLst>
          </p:cNvPr>
          <p:cNvSpPr txBox="1">
            <a:spLocks/>
          </p:cNvSpPr>
          <p:nvPr/>
        </p:nvSpPr>
        <p:spPr>
          <a:xfrm>
            <a:off x="2866874" y="1559314"/>
            <a:ext cx="6048652" cy="76846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q"/>
            </a:pPr>
            <a:r>
              <a:rPr lang="lt-LT" sz="4000" b="1" dirty="0">
                <a:solidFill>
                  <a:schemeClr val="bg1"/>
                </a:solidFill>
              </a:rPr>
              <a:t> Apskaita</a:t>
            </a:r>
          </a:p>
          <a:p>
            <a:pPr>
              <a:lnSpc>
                <a:spcPct val="150000"/>
              </a:lnSpc>
              <a:buFont typeface="Wingdings" panose="05000000000000000000" pitchFamily="2" charset="2"/>
              <a:buChar char="q"/>
            </a:pPr>
            <a:r>
              <a:rPr lang="lt-LT" sz="4000" b="1" dirty="0">
                <a:solidFill>
                  <a:schemeClr val="bg1"/>
                </a:solidFill>
              </a:rPr>
              <a:t> Filologija</a:t>
            </a:r>
          </a:p>
          <a:p>
            <a:pPr>
              <a:lnSpc>
                <a:spcPct val="150000"/>
              </a:lnSpc>
              <a:buFont typeface="Wingdings" panose="05000000000000000000" pitchFamily="2" charset="2"/>
              <a:buChar char="q"/>
            </a:pPr>
            <a:r>
              <a:rPr lang="lt-LT" sz="4000" b="1" dirty="0">
                <a:solidFill>
                  <a:schemeClr val="bg1"/>
                </a:solidFill>
              </a:rPr>
              <a:t> Informatika</a:t>
            </a:r>
          </a:p>
          <a:p>
            <a:pPr>
              <a:lnSpc>
                <a:spcPct val="150000"/>
              </a:lnSpc>
              <a:buFont typeface="Wingdings" panose="05000000000000000000" pitchFamily="2" charset="2"/>
              <a:buChar char="q"/>
            </a:pPr>
            <a:r>
              <a:rPr lang="lt-LT" sz="4000" b="1" dirty="0">
                <a:solidFill>
                  <a:schemeClr val="bg1"/>
                </a:solidFill>
                <a:latin typeface="+mn-lt"/>
              </a:rPr>
              <a:t> Informatikos inžinerija</a:t>
            </a:r>
            <a:endParaRPr lang="lt-LT" sz="4000" b="1" dirty="0">
              <a:solidFill>
                <a:schemeClr val="bg1"/>
              </a:solidFill>
            </a:endParaRPr>
          </a:p>
          <a:p>
            <a:pPr>
              <a:lnSpc>
                <a:spcPct val="150000"/>
              </a:lnSpc>
              <a:buFont typeface="Wingdings" panose="05000000000000000000" pitchFamily="2" charset="2"/>
              <a:buChar char="q"/>
            </a:pPr>
            <a:r>
              <a:rPr lang="lt-LT" sz="4000" b="1" dirty="0">
                <a:solidFill>
                  <a:schemeClr val="bg1"/>
                </a:solidFill>
              </a:rPr>
              <a:t> Komunikacija</a:t>
            </a:r>
          </a:p>
          <a:p>
            <a:pPr>
              <a:lnSpc>
                <a:spcPct val="150000"/>
              </a:lnSpc>
              <a:buFont typeface="Wingdings" panose="05000000000000000000" pitchFamily="2" charset="2"/>
              <a:buChar char="q"/>
            </a:pPr>
            <a:r>
              <a:rPr lang="lt-LT" sz="4000" b="1" dirty="0">
                <a:solidFill>
                  <a:schemeClr val="bg1"/>
                </a:solidFill>
              </a:rPr>
              <a:t> Pedagogika</a:t>
            </a:r>
          </a:p>
          <a:p>
            <a:pPr>
              <a:lnSpc>
                <a:spcPct val="150000"/>
              </a:lnSpc>
              <a:buFont typeface="Wingdings" panose="05000000000000000000" pitchFamily="2" charset="2"/>
              <a:buChar char="q"/>
            </a:pPr>
            <a:r>
              <a:rPr lang="lt-LT" sz="4000" b="1" dirty="0">
                <a:solidFill>
                  <a:schemeClr val="bg1"/>
                </a:solidFill>
              </a:rPr>
              <a:t> Politikos mokslai</a:t>
            </a:r>
          </a:p>
        </p:txBody>
      </p:sp>
      <p:sp>
        <p:nvSpPr>
          <p:cNvPr id="4" name="Text Placeholder 2">
            <a:extLst>
              <a:ext uri="{FF2B5EF4-FFF2-40B4-BE49-F238E27FC236}">
                <a16:creationId xmlns:a16="http://schemas.microsoft.com/office/drawing/2014/main" id="{2A48FA06-C549-3323-EAB7-D0E0A52C7A02}"/>
              </a:ext>
            </a:extLst>
          </p:cNvPr>
          <p:cNvSpPr txBox="1">
            <a:spLocks/>
          </p:cNvSpPr>
          <p:nvPr/>
        </p:nvSpPr>
        <p:spPr>
          <a:xfrm>
            <a:off x="9528007" y="1567446"/>
            <a:ext cx="6369994" cy="7813286"/>
          </a:xfrm>
          <a:prstGeom prst="rect">
            <a:avLst/>
          </a:prstGeom>
        </p:spPr>
        <p:txBody>
          <a:bodyPr vert="horz" lIns="91440" tIns="45720" rIns="91440" bIns="45720" rtlCol="0">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kern="1200" spc="2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q"/>
            </a:pPr>
            <a:r>
              <a:rPr lang="lt-LT" sz="4000" b="1" dirty="0">
                <a:solidFill>
                  <a:schemeClr val="bg1"/>
                </a:solidFill>
                <a:latin typeface="+mn-lt"/>
              </a:rPr>
              <a:t> </a:t>
            </a:r>
            <a:r>
              <a:rPr lang="lt-LT" sz="4000" b="1" dirty="0">
                <a:solidFill>
                  <a:schemeClr val="bg1"/>
                </a:solidFill>
              </a:rPr>
              <a:t> </a:t>
            </a:r>
            <a:r>
              <a:rPr lang="lt-LT" sz="4000" b="1" dirty="0">
                <a:solidFill>
                  <a:schemeClr val="bg1"/>
                </a:solidFill>
                <a:latin typeface="+mn-lt"/>
              </a:rPr>
              <a:t>Psichologija</a:t>
            </a:r>
          </a:p>
          <a:p>
            <a:pPr marL="342900" indent="-342900">
              <a:lnSpc>
                <a:spcPct val="150000"/>
              </a:lnSpc>
              <a:buFont typeface="Wingdings" panose="05000000000000000000" pitchFamily="2" charset="2"/>
              <a:buChar char="q"/>
            </a:pPr>
            <a:r>
              <a:rPr lang="lt-LT" sz="4000" b="1" dirty="0">
                <a:solidFill>
                  <a:schemeClr val="bg1"/>
                </a:solidFill>
                <a:latin typeface="+mn-lt"/>
              </a:rPr>
              <a:t> Socialinis darbas</a:t>
            </a:r>
          </a:p>
          <a:p>
            <a:pPr marL="342900" indent="-342900">
              <a:lnSpc>
                <a:spcPct val="150000"/>
              </a:lnSpc>
              <a:buFont typeface="Wingdings" panose="05000000000000000000" pitchFamily="2" charset="2"/>
              <a:buChar char="q"/>
            </a:pPr>
            <a:r>
              <a:rPr lang="lt-LT" sz="4000" b="1" dirty="0">
                <a:solidFill>
                  <a:schemeClr val="bg1"/>
                </a:solidFill>
                <a:latin typeface="+mn-lt"/>
              </a:rPr>
              <a:t> Teisė</a:t>
            </a:r>
          </a:p>
          <a:p>
            <a:pPr marL="342900" indent="-342900">
              <a:lnSpc>
                <a:spcPct val="150000"/>
              </a:lnSpc>
              <a:buFont typeface="Wingdings" panose="05000000000000000000" pitchFamily="2" charset="2"/>
              <a:buChar char="q"/>
            </a:pPr>
            <a:r>
              <a:rPr lang="lt-LT" sz="4000" b="1" dirty="0">
                <a:solidFill>
                  <a:schemeClr val="bg1"/>
                </a:solidFill>
                <a:latin typeface="+mn-lt"/>
              </a:rPr>
              <a:t> Vadyba</a:t>
            </a:r>
          </a:p>
          <a:p>
            <a:pPr marL="342900" indent="-342900">
              <a:lnSpc>
                <a:spcPct val="150000"/>
              </a:lnSpc>
              <a:buFont typeface="Wingdings" panose="05000000000000000000" pitchFamily="2" charset="2"/>
              <a:buChar char="q"/>
            </a:pPr>
            <a:r>
              <a:rPr lang="lt-LT" sz="4000" b="1" dirty="0">
                <a:solidFill>
                  <a:schemeClr val="bg1"/>
                </a:solidFill>
                <a:latin typeface="+mn-lt"/>
              </a:rPr>
              <a:t> Verslas</a:t>
            </a:r>
          </a:p>
          <a:p>
            <a:pPr marL="342900" indent="-342900">
              <a:lnSpc>
                <a:spcPct val="150000"/>
              </a:lnSpc>
              <a:buFont typeface="Wingdings" panose="05000000000000000000" pitchFamily="2" charset="2"/>
              <a:buChar char="q"/>
            </a:pPr>
            <a:r>
              <a:rPr lang="lt-LT" sz="4000" b="1" dirty="0">
                <a:solidFill>
                  <a:schemeClr val="bg1"/>
                </a:solidFill>
                <a:latin typeface="+mn-lt"/>
              </a:rPr>
              <a:t> Vertimas</a:t>
            </a:r>
          </a:p>
          <a:p>
            <a:pPr marL="342900" indent="-342900">
              <a:lnSpc>
                <a:spcPct val="150000"/>
              </a:lnSpc>
              <a:buFont typeface="Wingdings" panose="05000000000000000000" pitchFamily="2" charset="2"/>
              <a:buChar char="q"/>
            </a:pPr>
            <a:r>
              <a:rPr lang="lt-LT" sz="4000" b="1" dirty="0">
                <a:solidFill>
                  <a:schemeClr val="bg1"/>
                </a:solidFill>
                <a:latin typeface="+mn-lt"/>
              </a:rPr>
              <a:t> Viešasis administravimas</a:t>
            </a:r>
          </a:p>
          <a:p>
            <a:pPr marL="342900" indent="-342900">
              <a:lnSpc>
                <a:spcPct val="150000"/>
              </a:lnSpc>
              <a:buFont typeface="Wingdings" panose="05000000000000000000" pitchFamily="2" charset="2"/>
              <a:buChar char="q"/>
            </a:pPr>
            <a:r>
              <a:rPr lang="lt-LT" sz="4000" b="1" dirty="0">
                <a:solidFill>
                  <a:schemeClr val="bg1"/>
                </a:solidFill>
                <a:latin typeface="+mn-lt"/>
              </a:rPr>
              <a:t> Viešasis saugumas</a:t>
            </a:r>
          </a:p>
          <a:p>
            <a:endParaRPr lang="lt-LT" sz="4000" b="1" dirty="0">
              <a:solidFill>
                <a:schemeClr val="bg1"/>
              </a:solidFill>
              <a:latin typeface="+mn-lt"/>
            </a:endParaRPr>
          </a:p>
        </p:txBody>
      </p:sp>
    </p:spTree>
    <p:extLst>
      <p:ext uri="{BB962C8B-B14F-4D97-AF65-F5344CB8AC3E}">
        <p14:creationId xmlns:p14="http://schemas.microsoft.com/office/powerpoint/2010/main" val="232166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8E9D4B26-0161-5B85-29BE-74BBCE80F2AD}"/>
              </a:ext>
            </a:extLst>
          </p:cNvPr>
          <p:cNvSpPr/>
          <p:nvPr/>
        </p:nvSpPr>
        <p:spPr>
          <a:xfrm>
            <a:off x="2904848" y="615518"/>
            <a:ext cx="11954152" cy="2870632"/>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Stojančiųjų į valstybės finansuojamas studijų vietas ir pretenduojančiųjų į studijų stipendijas pirmosios ir antrosios </a:t>
            </a:r>
            <a:r>
              <a:rPr lang="lt-LT" sz="4000" b="1" dirty="0">
                <a:solidFill>
                  <a:schemeClr val="accent6">
                    <a:lumMod val="75000"/>
                  </a:schemeClr>
                </a:solidFill>
                <a:latin typeface="Calibri" panose="020F0502020204030204" pitchFamily="34" charset="0"/>
                <a:cs typeface="Calibri" panose="020F0502020204030204" pitchFamily="34" charset="0"/>
              </a:rPr>
              <a:t>KONKURSINIŲ EILIŲ SUDARYMO </a:t>
            </a:r>
          </a:p>
          <a:p>
            <a:pPr algn="ctr"/>
            <a:r>
              <a:rPr lang="lt-LT" sz="4000" b="1" dirty="0">
                <a:solidFill>
                  <a:schemeClr val="bg1"/>
                </a:solidFill>
                <a:latin typeface="Calibri" panose="020F0502020204030204" pitchFamily="34" charset="0"/>
                <a:cs typeface="Calibri" panose="020F0502020204030204" pitchFamily="34" charset="0"/>
              </a:rPr>
              <a:t>2026 metais tvarkos aprašas</a:t>
            </a:r>
          </a:p>
        </p:txBody>
      </p:sp>
      <p:pic>
        <p:nvPicPr>
          <p:cNvPr id="3" name="Picture 2">
            <a:extLst>
              <a:ext uri="{FF2B5EF4-FFF2-40B4-BE49-F238E27FC236}">
                <a16:creationId xmlns:a16="http://schemas.microsoft.com/office/drawing/2014/main" id="{487EE1A9-7BAF-0883-FCB9-0F0B93589B8B}"/>
              </a:ext>
            </a:extLst>
          </p:cNvPr>
          <p:cNvPicPr>
            <a:picLocks noChangeAspect="1"/>
          </p:cNvPicPr>
          <p:nvPr/>
        </p:nvPicPr>
        <p:blipFill>
          <a:blip r:embed="rId10"/>
          <a:stretch>
            <a:fillRect/>
          </a:stretch>
        </p:blipFill>
        <p:spPr>
          <a:xfrm>
            <a:off x="6477000" y="4242786"/>
            <a:ext cx="5428696" cy="5428696"/>
          </a:xfrm>
          <a:prstGeom prst="rect">
            <a:avLst/>
          </a:prstGeom>
        </p:spPr>
      </p:pic>
    </p:spTree>
    <p:extLst>
      <p:ext uri="{BB962C8B-B14F-4D97-AF65-F5344CB8AC3E}">
        <p14:creationId xmlns:p14="http://schemas.microsoft.com/office/powerpoint/2010/main" val="250856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888E2C95-1949-957E-6A29-038041603111}"/>
              </a:ext>
            </a:extLst>
          </p:cNvPr>
          <p:cNvSpPr/>
          <p:nvPr/>
        </p:nvSpPr>
        <p:spPr>
          <a:xfrm>
            <a:off x="4572000" y="370221"/>
            <a:ext cx="8257121" cy="936103"/>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5400" b="1" dirty="0" err="1">
                <a:solidFill>
                  <a:schemeClr val="bg1"/>
                </a:solidFill>
                <a:latin typeface="Calibri" panose="020F0502020204030204" pitchFamily="34" charset="0"/>
                <a:cs typeface="Calibri" panose="020F0502020204030204" pitchFamily="34" charset="0"/>
              </a:rPr>
              <a:t>Konkursionio</a:t>
            </a:r>
            <a:r>
              <a:rPr lang="lt-LT" sz="5400" b="1" dirty="0">
                <a:solidFill>
                  <a:schemeClr val="bg1"/>
                </a:solidFill>
                <a:latin typeface="Calibri" panose="020F0502020204030204" pitchFamily="34" charset="0"/>
                <a:cs typeface="Calibri" panose="020F0502020204030204" pitchFamily="34" charset="0"/>
              </a:rPr>
              <a:t> balo sandara</a:t>
            </a:r>
          </a:p>
        </p:txBody>
      </p:sp>
      <p:sp>
        <p:nvSpPr>
          <p:cNvPr id="3" name="Rounded Rectangle 2">
            <a:extLst>
              <a:ext uri="{FF2B5EF4-FFF2-40B4-BE49-F238E27FC236}">
                <a16:creationId xmlns:a16="http://schemas.microsoft.com/office/drawing/2014/main" id="{2A12353C-F410-36AA-D66D-0C5A8C73BDF9}"/>
              </a:ext>
            </a:extLst>
          </p:cNvPr>
          <p:cNvSpPr/>
          <p:nvPr/>
        </p:nvSpPr>
        <p:spPr>
          <a:xfrm>
            <a:off x="2511731" y="2156084"/>
            <a:ext cx="2821893" cy="134993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Pirmasis dalykas</a:t>
            </a:r>
            <a:endParaRPr lang="lt-LT" sz="4000" dirty="0">
              <a:solidFill>
                <a:schemeClr val="bg1"/>
              </a:solidFill>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2289218A-6FD4-D1C0-E80F-89C0496BA63B}"/>
              </a:ext>
            </a:extLst>
          </p:cNvPr>
          <p:cNvSpPr/>
          <p:nvPr/>
        </p:nvSpPr>
        <p:spPr>
          <a:xfrm>
            <a:off x="6781800" y="4463321"/>
            <a:ext cx="4724400" cy="178951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brandos </a:t>
            </a:r>
            <a:r>
              <a:rPr lang="lt-LT" sz="3200" b="1" dirty="0">
                <a:solidFill>
                  <a:schemeClr val="accent6">
                    <a:lumMod val="75000"/>
                  </a:schemeClr>
                </a:solidFill>
                <a:latin typeface="Calibri" panose="020F0502020204030204" pitchFamily="34" charset="0"/>
                <a:cs typeface="Calibri" panose="020F0502020204030204" pitchFamily="34" charset="0"/>
              </a:rPr>
              <a:t>egzamino</a:t>
            </a:r>
            <a:r>
              <a:rPr lang="lt-LT" sz="3200" b="1" dirty="0">
                <a:solidFill>
                  <a:schemeClr val="bg1"/>
                </a:solidFill>
                <a:latin typeface="Calibri" panose="020F0502020204030204" pitchFamily="34" charset="0"/>
                <a:cs typeface="Calibri" panose="020F0502020204030204" pitchFamily="34" charset="0"/>
              </a:rPr>
              <a:t> įvertinimas arba </a:t>
            </a:r>
            <a:r>
              <a:rPr lang="lt-LT" sz="3200" b="1" dirty="0">
                <a:solidFill>
                  <a:schemeClr val="accent6">
                    <a:lumMod val="75000"/>
                  </a:schemeClr>
                </a:solidFill>
                <a:latin typeface="Calibri" panose="020F0502020204030204" pitchFamily="34" charset="0"/>
                <a:cs typeface="Calibri" panose="020F0502020204030204" pitchFamily="34" charset="0"/>
              </a:rPr>
              <a:t>metinis</a:t>
            </a:r>
            <a:r>
              <a:rPr lang="lt-LT" sz="3200" b="1" dirty="0">
                <a:solidFill>
                  <a:schemeClr val="bg1"/>
                </a:solidFill>
                <a:latin typeface="Calibri" panose="020F0502020204030204" pitchFamily="34" charset="0"/>
                <a:cs typeface="Calibri" panose="020F0502020204030204" pitchFamily="34" charset="0"/>
              </a:rPr>
              <a:t> pažymys</a:t>
            </a:r>
            <a:endParaRPr lang="lt-LT" sz="3200" dirty="0">
              <a:solidFill>
                <a:schemeClr val="bg1"/>
              </a:solidFill>
              <a:latin typeface="Calibri" panose="020F0502020204030204" pitchFamily="34" charset="0"/>
              <a:cs typeface="Calibri" panose="020F0502020204030204" pitchFamily="34" charset="0"/>
            </a:endParaRPr>
          </a:p>
        </p:txBody>
      </p:sp>
      <p:sp>
        <p:nvSpPr>
          <p:cNvPr id="5" name="Rounded Rectangle 5">
            <a:extLst>
              <a:ext uri="{FF2B5EF4-FFF2-40B4-BE49-F238E27FC236}">
                <a16:creationId xmlns:a16="http://schemas.microsoft.com/office/drawing/2014/main" id="{552AD7AB-C59E-DDCD-7515-BE881E4702F8}"/>
              </a:ext>
            </a:extLst>
          </p:cNvPr>
          <p:cNvSpPr/>
          <p:nvPr/>
        </p:nvSpPr>
        <p:spPr>
          <a:xfrm>
            <a:off x="12965917" y="2169824"/>
            <a:ext cx="2818373" cy="135507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Ketvirtasis</a:t>
            </a:r>
          </a:p>
          <a:p>
            <a:pPr algn="ctr"/>
            <a:r>
              <a:rPr lang="lt-LT" sz="4000" b="1" dirty="0">
                <a:solidFill>
                  <a:schemeClr val="bg1"/>
                </a:solidFill>
                <a:latin typeface="Calibri" panose="020F0502020204030204" pitchFamily="34" charset="0"/>
                <a:cs typeface="Calibri" panose="020F0502020204030204" pitchFamily="34" charset="0"/>
              </a:rPr>
              <a:t>dalykas </a:t>
            </a:r>
            <a:endParaRPr lang="lt-LT" sz="4000" dirty="0">
              <a:solidFill>
                <a:schemeClr val="bg1"/>
              </a:solidFill>
              <a:latin typeface="Calibri" panose="020F0502020204030204" pitchFamily="34" charset="0"/>
              <a:cs typeface="Calibri" panose="020F0502020204030204" pitchFamily="34" charset="0"/>
            </a:endParaRPr>
          </a:p>
        </p:txBody>
      </p:sp>
      <p:sp>
        <p:nvSpPr>
          <p:cNvPr id="6" name="Rounded Rectangle 6">
            <a:extLst>
              <a:ext uri="{FF2B5EF4-FFF2-40B4-BE49-F238E27FC236}">
                <a16:creationId xmlns:a16="http://schemas.microsoft.com/office/drawing/2014/main" id="{80186ACE-9650-1BEB-4A2A-005E92E7037C}"/>
              </a:ext>
            </a:extLst>
          </p:cNvPr>
          <p:cNvSpPr/>
          <p:nvPr/>
        </p:nvSpPr>
        <p:spPr>
          <a:xfrm>
            <a:off x="9447102" y="2150945"/>
            <a:ext cx="2818373" cy="135507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Trečiasis dalykas </a:t>
            </a:r>
            <a:endParaRPr lang="lt-LT" sz="4000" dirty="0">
              <a:solidFill>
                <a:schemeClr val="bg1"/>
              </a:solidFill>
              <a:latin typeface="Calibri" panose="020F0502020204030204" pitchFamily="34" charset="0"/>
              <a:cs typeface="Calibri" panose="020F0502020204030204" pitchFamily="34" charset="0"/>
            </a:endParaRPr>
          </a:p>
        </p:txBody>
      </p:sp>
      <p:sp>
        <p:nvSpPr>
          <p:cNvPr id="7" name="Rounded Rectangle 7">
            <a:extLst>
              <a:ext uri="{FF2B5EF4-FFF2-40B4-BE49-F238E27FC236}">
                <a16:creationId xmlns:a16="http://schemas.microsoft.com/office/drawing/2014/main" id="{821AB056-D3D6-7AB8-3FEC-4C35EECB9E7E}"/>
              </a:ext>
            </a:extLst>
          </p:cNvPr>
          <p:cNvSpPr/>
          <p:nvPr/>
        </p:nvSpPr>
        <p:spPr>
          <a:xfrm>
            <a:off x="5991322" y="2156083"/>
            <a:ext cx="2818373" cy="134993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Antrasis dalykas </a:t>
            </a:r>
            <a:endParaRPr lang="lt-LT" sz="4000" dirty="0">
              <a:solidFill>
                <a:schemeClr val="bg1"/>
              </a:solidFill>
              <a:latin typeface="Calibri" panose="020F0502020204030204" pitchFamily="34" charset="0"/>
              <a:cs typeface="Calibri" panose="020F0502020204030204" pitchFamily="34" charset="0"/>
            </a:endParaRPr>
          </a:p>
        </p:txBody>
      </p:sp>
      <p:sp>
        <p:nvSpPr>
          <p:cNvPr id="8" name="Rounded Rectangle 8">
            <a:extLst>
              <a:ext uri="{FF2B5EF4-FFF2-40B4-BE49-F238E27FC236}">
                <a16:creationId xmlns:a16="http://schemas.microsoft.com/office/drawing/2014/main" id="{6DE1A967-CB9D-C926-32EF-63F00D78065B}"/>
              </a:ext>
            </a:extLst>
          </p:cNvPr>
          <p:cNvSpPr/>
          <p:nvPr/>
        </p:nvSpPr>
        <p:spPr>
          <a:xfrm>
            <a:off x="2555343" y="4477660"/>
            <a:ext cx="2734668" cy="178951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brandos </a:t>
            </a:r>
            <a:r>
              <a:rPr lang="lt-LT" sz="3200" b="1" dirty="0">
                <a:solidFill>
                  <a:schemeClr val="accent6">
                    <a:lumMod val="75000"/>
                  </a:schemeClr>
                </a:solidFill>
                <a:latin typeface="Calibri" panose="020F0502020204030204" pitchFamily="34" charset="0"/>
                <a:cs typeface="Calibri" panose="020F0502020204030204" pitchFamily="34" charset="0"/>
              </a:rPr>
              <a:t>egzamino</a:t>
            </a:r>
            <a:r>
              <a:rPr lang="lt-LT" sz="3200" b="1" dirty="0">
                <a:solidFill>
                  <a:schemeClr val="bg1"/>
                </a:solidFill>
                <a:latin typeface="Calibri" panose="020F0502020204030204" pitchFamily="34" charset="0"/>
                <a:cs typeface="Calibri" panose="020F0502020204030204" pitchFamily="34" charset="0"/>
              </a:rPr>
              <a:t> įvertinimas</a:t>
            </a:r>
            <a:endParaRPr lang="lt-LT" sz="3200" dirty="0">
              <a:solidFill>
                <a:schemeClr val="bg1"/>
              </a:solidFill>
              <a:latin typeface="Calibri" panose="020F0502020204030204" pitchFamily="34" charset="0"/>
              <a:cs typeface="Calibri" panose="020F0502020204030204" pitchFamily="34" charset="0"/>
            </a:endParaRPr>
          </a:p>
        </p:txBody>
      </p:sp>
      <p:sp>
        <p:nvSpPr>
          <p:cNvPr id="12" name="Rounded Rectangle 9">
            <a:extLst>
              <a:ext uri="{FF2B5EF4-FFF2-40B4-BE49-F238E27FC236}">
                <a16:creationId xmlns:a16="http://schemas.microsoft.com/office/drawing/2014/main" id="{D7141D82-D847-C72A-386B-F271E17C86EC}"/>
              </a:ext>
            </a:extLst>
          </p:cNvPr>
          <p:cNvSpPr/>
          <p:nvPr/>
        </p:nvSpPr>
        <p:spPr>
          <a:xfrm>
            <a:off x="12315782" y="4443285"/>
            <a:ext cx="4228120" cy="177415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lietuvių k. ir literatūros brandos </a:t>
            </a:r>
            <a:r>
              <a:rPr lang="lt-LT" sz="3200" b="1" dirty="0">
                <a:solidFill>
                  <a:schemeClr val="accent6">
                    <a:lumMod val="75000"/>
                  </a:schemeClr>
                </a:solidFill>
                <a:latin typeface="Calibri" panose="020F0502020204030204" pitchFamily="34" charset="0"/>
                <a:cs typeface="Calibri" panose="020F0502020204030204" pitchFamily="34" charset="0"/>
              </a:rPr>
              <a:t>egzamino</a:t>
            </a:r>
            <a:r>
              <a:rPr lang="lt-LT" sz="3200" b="1" dirty="0">
                <a:solidFill>
                  <a:schemeClr val="bg1"/>
                </a:solidFill>
                <a:latin typeface="Calibri" panose="020F0502020204030204" pitchFamily="34" charset="0"/>
                <a:cs typeface="Calibri" panose="020F0502020204030204" pitchFamily="34" charset="0"/>
              </a:rPr>
              <a:t> įvertinimas</a:t>
            </a:r>
            <a:endParaRPr lang="lt-LT" sz="3200" dirty="0">
              <a:solidFill>
                <a:schemeClr val="bg1"/>
              </a:solidFill>
              <a:latin typeface="Calibri" panose="020F0502020204030204" pitchFamily="34" charset="0"/>
              <a:cs typeface="Calibri" panose="020F0502020204030204" pitchFamily="34" charset="0"/>
            </a:endParaRPr>
          </a:p>
        </p:txBody>
      </p:sp>
      <p:sp>
        <p:nvSpPr>
          <p:cNvPr id="13" name="Down Arrow 10">
            <a:extLst>
              <a:ext uri="{FF2B5EF4-FFF2-40B4-BE49-F238E27FC236}">
                <a16:creationId xmlns:a16="http://schemas.microsoft.com/office/drawing/2014/main" id="{32D0F299-8345-008F-5CEF-0D425CD27489}"/>
              </a:ext>
            </a:extLst>
          </p:cNvPr>
          <p:cNvSpPr/>
          <p:nvPr/>
        </p:nvSpPr>
        <p:spPr>
          <a:xfrm>
            <a:off x="3702733" y="3741558"/>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latin typeface="Calibri" panose="020F0502020204030204" pitchFamily="34" charset="0"/>
              <a:cs typeface="Calibri" panose="020F0502020204030204" pitchFamily="34" charset="0"/>
            </a:endParaRPr>
          </a:p>
        </p:txBody>
      </p:sp>
      <p:sp>
        <p:nvSpPr>
          <p:cNvPr id="14" name="Down Arrow 11">
            <a:extLst>
              <a:ext uri="{FF2B5EF4-FFF2-40B4-BE49-F238E27FC236}">
                <a16:creationId xmlns:a16="http://schemas.microsoft.com/office/drawing/2014/main" id="{2560A5E1-C790-8C2A-BB9A-60F82F94D433}"/>
              </a:ext>
            </a:extLst>
          </p:cNvPr>
          <p:cNvSpPr/>
          <p:nvPr/>
        </p:nvSpPr>
        <p:spPr>
          <a:xfrm>
            <a:off x="10604260" y="3639994"/>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latin typeface="Calibri" panose="020F0502020204030204" pitchFamily="34" charset="0"/>
              <a:cs typeface="Calibri" panose="020F0502020204030204" pitchFamily="34" charset="0"/>
            </a:endParaRPr>
          </a:p>
        </p:txBody>
      </p:sp>
      <p:sp>
        <p:nvSpPr>
          <p:cNvPr id="15" name="Down Arrow 12">
            <a:extLst>
              <a:ext uri="{FF2B5EF4-FFF2-40B4-BE49-F238E27FC236}">
                <a16:creationId xmlns:a16="http://schemas.microsoft.com/office/drawing/2014/main" id="{E4F953E1-6133-3B95-DA64-592B07EC7E30}"/>
              </a:ext>
            </a:extLst>
          </p:cNvPr>
          <p:cNvSpPr/>
          <p:nvPr/>
        </p:nvSpPr>
        <p:spPr>
          <a:xfrm>
            <a:off x="7239000" y="3675961"/>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
        <p:nvSpPr>
          <p:cNvPr id="16" name="Down Arrow 13">
            <a:extLst>
              <a:ext uri="{FF2B5EF4-FFF2-40B4-BE49-F238E27FC236}">
                <a16:creationId xmlns:a16="http://schemas.microsoft.com/office/drawing/2014/main" id="{BAC23FA8-DC90-4ABE-B225-1BDA62C5D321}"/>
              </a:ext>
            </a:extLst>
          </p:cNvPr>
          <p:cNvSpPr/>
          <p:nvPr/>
        </p:nvSpPr>
        <p:spPr>
          <a:xfrm>
            <a:off x="14123075" y="3675960"/>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
        <p:nvSpPr>
          <p:cNvPr id="17" name="Rounded Rectangle 3">
            <a:extLst>
              <a:ext uri="{FF2B5EF4-FFF2-40B4-BE49-F238E27FC236}">
                <a16:creationId xmlns:a16="http://schemas.microsoft.com/office/drawing/2014/main" id="{5263B849-7570-9666-5609-0CD6B22BCD23}"/>
              </a:ext>
            </a:extLst>
          </p:cNvPr>
          <p:cNvSpPr/>
          <p:nvPr/>
        </p:nvSpPr>
        <p:spPr>
          <a:xfrm>
            <a:off x="7533873" y="7238814"/>
            <a:ext cx="3259960" cy="115711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Po 20 %</a:t>
            </a:r>
          </a:p>
          <a:p>
            <a:pPr algn="ctr"/>
            <a:r>
              <a:rPr lang="lt-LT" sz="3200" b="1" dirty="0">
                <a:solidFill>
                  <a:schemeClr val="bg1"/>
                </a:solidFill>
                <a:latin typeface="Calibri" panose="020F0502020204030204" pitchFamily="34" charset="0"/>
                <a:cs typeface="Calibri" panose="020F0502020204030204" pitchFamily="34" charset="0"/>
              </a:rPr>
              <a:t>(0,2 koeficientas)</a:t>
            </a:r>
            <a:endParaRPr lang="lt-LT" sz="3200" dirty="0">
              <a:solidFill>
                <a:schemeClr val="bg1"/>
              </a:solidFill>
              <a:latin typeface="Calibri" panose="020F0502020204030204" pitchFamily="34" charset="0"/>
              <a:cs typeface="Calibri" panose="020F0502020204030204" pitchFamily="34" charset="0"/>
            </a:endParaRPr>
          </a:p>
        </p:txBody>
      </p:sp>
      <p:sp>
        <p:nvSpPr>
          <p:cNvPr id="18" name="Rounded Rectangle 8">
            <a:extLst>
              <a:ext uri="{FF2B5EF4-FFF2-40B4-BE49-F238E27FC236}">
                <a16:creationId xmlns:a16="http://schemas.microsoft.com/office/drawing/2014/main" id="{2A3DA10F-F3D1-41ED-3C2B-98EB3DBE6F64}"/>
              </a:ext>
            </a:extLst>
          </p:cNvPr>
          <p:cNvSpPr/>
          <p:nvPr/>
        </p:nvSpPr>
        <p:spPr>
          <a:xfrm>
            <a:off x="2312849" y="7238814"/>
            <a:ext cx="3230940" cy="115711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40 %</a:t>
            </a:r>
          </a:p>
          <a:p>
            <a:pPr algn="ctr"/>
            <a:r>
              <a:rPr lang="lt-LT" sz="3200" b="1" dirty="0">
                <a:solidFill>
                  <a:schemeClr val="bg1"/>
                </a:solidFill>
                <a:latin typeface="Calibri" panose="020F0502020204030204" pitchFamily="34" charset="0"/>
                <a:cs typeface="Calibri" panose="020F0502020204030204" pitchFamily="34" charset="0"/>
              </a:rPr>
              <a:t>(0,4 koeficientas)</a:t>
            </a:r>
            <a:endParaRPr lang="lt-LT" sz="3200" dirty="0">
              <a:solidFill>
                <a:schemeClr val="bg1"/>
              </a:solidFill>
              <a:latin typeface="Calibri" panose="020F0502020204030204" pitchFamily="34" charset="0"/>
              <a:cs typeface="Calibri" panose="020F0502020204030204" pitchFamily="34" charset="0"/>
            </a:endParaRPr>
          </a:p>
        </p:txBody>
      </p:sp>
      <p:sp>
        <p:nvSpPr>
          <p:cNvPr id="19" name="Rounded Rectangle 9">
            <a:extLst>
              <a:ext uri="{FF2B5EF4-FFF2-40B4-BE49-F238E27FC236}">
                <a16:creationId xmlns:a16="http://schemas.microsoft.com/office/drawing/2014/main" id="{A17D1298-0F10-B4B4-71DC-B4312F8769AC}"/>
              </a:ext>
            </a:extLst>
          </p:cNvPr>
          <p:cNvSpPr/>
          <p:nvPr/>
        </p:nvSpPr>
        <p:spPr>
          <a:xfrm>
            <a:off x="12829121" y="7238814"/>
            <a:ext cx="3259960" cy="109477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20 %</a:t>
            </a:r>
          </a:p>
          <a:p>
            <a:pPr algn="ctr"/>
            <a:r>
              <a:rPr lang="lt-LT" sz="3200" b="1" dirty="0">
                <a:solidFill>
                  <a:schemeClr val="bg1"/>
                </a:solidFill>
                <a:latin typeface="Calibri" panose="020F0502020204030204" pitchFamily="34" charset="0"/>
                <a:cs typeface="Calibri" panose="020F0502020204030204" pitchFamily="34" charset="0"/>
              </a:rPr>
              <a:t>(0,2 koeficientas)</a:t>
            </a:r>
            <a:endParaRPr lang="lt-LT" sz="3200" dirty="0">
              <a:solidFill>
                <a:schemeClr val="bg1"/>
              </a:solidFill>
              <a:latin typeface="Calibri" panose="020F0502020204030204" pitchFamily="34" charset="0"/>
              <a:cs typeface="Calibri" panose="020F0502020204030204" pitchFamily="34" charset="0"/>
            </a:endParaRPr>
          </a:p>
        </p:txBody>
      </p:sp>
      <p:sp>
        <p:nvSpPr>
          <p:cNvPr id="20" name="Down Arrow 10">
            <a:extLst>
              <a:ext uri="{FF2B5EF4-FFF2-40B4-BE49-F238E27FC236}">
                <a16:creationId xmlns:a16="http://schemas.microsoft.com/office/drawing/2014/main" id="{3AE7CC1A-9268-D50B-CE17-9ACE8CA40E82}"/>
              </a:ext>
            </a:extLst>
          </p:cNvPr>
          <p:cNvSpPr/>
          <p:nvPr/>
        </p:nvSpPr>
        <p:spPr>
          <a:xfrm>
            <a:off x="3711136" y="6480519"/>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
        <p:nvSpPr>
          <p:cNvPr id="22" name="Down Arrow 12">
            <a:extLst>
              <a:ext uri="{FF2B5EF4-FFF2-40B4-BE49-F238E27FC236}">
                <a16:creationId xmlns:a16="http://schemas.microsoft.com/office/drawing/2014/main" id="{8ECDD1E9-02D6-F5E0-B562-EA80F6C759F6}"/>
              </a:ext>
            </a:extLst>
          </p:cNvPr>
          <p:cNvSpPr/>
          <p:nvPr/>
        </p:nvSpPr>
        <p:spPr>
          <a:xfrm>
            <a:off x="8817716" y="6443587"/>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
        <p:nvSpPr>
          <p:cNvPr id="23" name="Down Arrow 13">
            <a:extLst>
              <a:ext uri="{FF2B5EF4-FFF2-40B4-BE49-F238E27FC236}">
                <a16:creationId xmlns:a16="http://schemas.microsoft.com/office/drawing/2014/main" id="{AE9995CD-0FC0-35B0-0490-AD0AFD9613B4}"/>
              </a:ext>
            </a:extLst>
          </p:cNvPr>
          <p:cNvSpPr/>
          <p:nvPr/>
        </p:nvSpPr>
        <p:spPr>
          <a:xfrm>
            <a:off x="14182099" y="6400559"/>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446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FBA525-8AE5-5F99-2783-189A4B692C55}"/>
              </a:ext>
            </a:extLst>
          </p:cNvPr>
          <p:cNvGraphicFramePr>
            <a:graphicFrameLocks noGrp="1"/>
          </p:cNvGraphicFramePr>
          <p:nvPr>
            <p:extLst>
              <p:ext uri="{D42A27DB-BD31-4B8C-83A1-F6EECF244321}">
                <p14:modId xmlns:p14="http://schemas.microsoft.com/office/powerpoint/2010/main" val="680498834"/>
              </p:ext>
            </p:extLst>
          </p:nvPr>
        </p:nvGraphicFramePr>
        <p:xfrm>
          <a:off x="457200" y="266700"/>
          <a:ext cx="17449800" cy="9577388"/>
        </p:xfrm>
        <a:graphic>
          <a:graphicData uri="http://schemas.openxmlformats.org/drawingml/2006/table">
            <a:tbl>
              <a:tblPr firstRow="1" firstCol="1" bandRow="1" bandCol="1">
                <a:tableStyleId>{93296810-A885-4BE3-A3E7-6D5BEEA58F35}</a:tableStyleId>
              </a:tblPr>
              <a:tblGrid>
                <a:gridCol w="4304499">
                  <a:extLst>
                    <a:ext uri="{9D8B030D-6E8A-4147-A177-3AD203B41FA5}">
                      <a16:colId xmlns:a16="http://schemas.microsoft.com/office/drawing/2014/main" val="1786558333"/>
                    </a:ext>
                  </a:extLst>
                </a:gridCol>
                <a:gridCol w="1550688">
                  <a:extLst>
                    <a:ext uri="{9D8B030D-6E8A-4147-A177-3AD203B41FA5}">
                      <a16:colId xmlns:a16="http://schemas.microsoft.com/office/drawing/2014/main" val="1986597895"/>
                    </a:ext>
                  </a:extLst>
                </a:gridCol>
                <a:gridCol w="1231413">
                  <a:extLst>
                    <a:ext uri="{9D8B030D-6E8A-4147-A177-3AD203B41FA5}">
                      <a16:colId xmlns:a16="http://schemas.microsoft.com/office/drawing/2014/main" val="4196320375"/>
                    </a:ext>
                  </a:extLst>
                </a:gridCol>
                <a:gridCol w="4296112">
                  <a:extLst>
                    <a:ext uri="{9D8B030D-6E8A-4147-A177-3AD203B41FA5}">
                      <a16:colId xmlns:a16="http://schemas.microsoft.com/office/drawing/2014/main" val="3916359613"/>
                    </a:ext>
                  </a:extLst>
                </a:gridCol>
                <a:gridCol w="1172515">
                  <a:extLst>
                    <a:ext uri="{9D8B030D-6E8A-4147-A177-3AD203B41FA5}">
                      <a16:colId xmlns:a16="http://schemas.microsoft.com/office/drawing/2014/main" val="4113155775"/>
                    </a:ext>
                  </a:extLst>
                </a:gridCol>
                <a:gridCol w="2985827">
                  <a:extLst>
                    <a:ext uri="{9D8B030D-6E8A-4147-A177-3AD203B41FA5}">
                      <a16:colId xmlns:a16="http://schemas.microsoft.com/office/drawing/2014/main" val="1064539366"/>
                    </a:ext>
                  </a:extLst>
                </a:gridCol>
                <a:gridCol w="1908746">
                  <a:extLst>
                    <a:ext uri="{9D8B030D-6E8A-4147-A177-3AD203B41FA5}">
                      <a16:colId xmlns:a16="http://schemas.microsoft.com/office/drawing/2014/main" val="2647187718"/>
                    </a:ext>
                  </a:extLst>
                </a:gridCol>
              </a:tblGrid>
              <a:tr h="333337">
                <a:tc rowSpan="2">
                  <a:txBody>
                    <a:bodyPr/>
                    <a:lstStyle/>
                    <a:p>
                      <a:pPr algn="ctr">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Studijų kryptis arba krypčių grupė</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gridSpan="6">
                  <a:txBody>
                    <a:bodyPr/>
                    <a:lstStyle/>
                    <a:p>
                      <a:pPr algn="ctr">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Konkursiniai dalykai ir jų svertiniai koeficientai (2026 m.)</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hMerge="1">
                  <a:txBody>
                    <a:bodyPr/>
                    <a:lstStyle/>
                    <a:p>
                      <a:endParaRPr lang="lt-LT"/>
                    </a:p>
                  </a:txBody>
                  <a:tcPr/>
                </a:tc>
                <a:tc hMerge="1">
                  <a:txBody>
                    <a:bodyPr/>
                    <a:lstStyle/>
                    <a:p>
                      <a:endParaRPr lang="lt-LT"/>
                    </a:p>
                  </a:txBody>
                  <a:tcPr>
                    <a:lnL w="12700" cap="flat" cmpd="sng" algn="ctr">
                      <a:solidFill>
                        <a:schemeClr val="tx1"/>
                      </a:solidFill>
                      <a:prstDash val="solid"/>
                      <a:round/>
                      <a:headEnd type="none" w="med" len="med"/>
                      <a:tailEnd type="none" w="med" len="med"/>
                    </a:lnL>
                  </a:tcPr>
                </a:tc>
                <a:tc hMerge="1">
                  <a:txBody>
                    <a:bodyPr/>
                    <a:lstStyle/>
                    <a:p>
                      <a:endParaRPr lang="lt-LT"/>
                    </a:p>
                  </a:txBody>
                  <a:tcPr>
                    <a:lnL w="12700" cap="flat" cmpd="sng" algn="ctr">
                      <a:solidFill>
                        <a:schemeClr val="tx1"/>
                      </a:solidFill>
                      <a:prstDash val="solid"/>
                      <a:round/>
                      <a:headEnd type="none" w="med" len="med"/>
                      <a:tailEnd type="none" w="med" len="med"/>
                    </a:lnL>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592194799"/>
                  </a:ext>
                </a:extLst>
              </a:tr>
              <a:tr h="1244819">
                <a:tc vMerge="1">
                  <a:txBody>
                    <a:bodyPr/>
                    <a:lstStyle/>
                    <a:p>
                      <a:endParaRPr lang="lt-LT"/>
                    </a:p>
                  </a:txBody>
                  <a:tcPr/>
                </a:tc>
                <a:tc>
                  <a:txBody>
                    <a:bodyPr/>
                    <a:lstStyle/>
                    <a:p>
                      <a:pPr algn="ctr">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pirmasis dalykas</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svertinis </a:t>
                      </a:r>
                      <a:r>
                        <a:rPr lang="lt-LT" sz="2400" b="0" dirty="0" err="1">
                          <a:ln>
                            <a:noFill/>
                          </a:ln>
                          <a:solidFill>
                            <a:schemeClr val="bg1"/>
                          </a:solidFill>
                          <a:effectLst/>
                          <a:latin typeface="Calibri" panose="020F0502020204030204" pitchFamily="34" charset="0"/>
                          <a:cs typeface="Calibri" panose="020F0502020204030204" pitchFamily="34" charset="0"/>
                        </a:rPr>
                        <a:t>koef</a:t>
                      </a:r>
                      <a:r>
                        <a:rPr lang="lt-LT" sz="2400" b="0" dirty="0">
                          <a:ln>
                            <a:noFill/>
                          </a:ln>
                          <a:solidFill>
                            <a:schemeClr val="bg1"/>
                          </a:solidFill>
                          <a:effectLst/>
                          <a:latin typeface="Calibri" panose="020F0502020204030204" pitchFamily="34" charset="0"/>
                          <a:cs typeface="Calibri" panose="020F0502020204030204" pitchFamily="34" charset="0"/>
                        </a:rPr>
                        <a:t>.</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antrasis dalykas</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svertinis </a:t>
                      </a:r>
                      <a:r>
                        <a:rPr lang="lt-LT" sz="2400" b="0" dirty="0" err="1">
                          <a:ln>
                            <a:noFill/>
                          </a:ln>
                          <a:solidFill>
                            <a:schemeClr val="bg1"/>
                          </a:solidFill>
                          <a:effectLst/>
                          <a:latin typeface="Calibri" panose="020F0502020204030204" pitchFamily="34" charset="0"/>
                          <a:cs typeface="Calibri" panose="020F0502020204030204" pitchFamily="34" charset="0"/>
                        </a:rPr>
                        <a:t>koef</a:t>
                      </a:r>
                      <a:r>
                        <a:rPr lang="lt-LT" sz="2400" b="0" dirty="0">
                          <a:ln>
                            <a:noFill/>
                          </a:ln>
                          <a:solidFill>
                            <a:schemeClr val="bg1"/>
                          </a:solidFill>
                          <a:effectLst/>
                          <a:latin typeface="Calibri" panose="020F0502020204030204" pitchFamily="34" charset="0"/>
                          <a:cs typeface="Calibri" panose="020F0502020204030204" pitchFamily="34" charset="0"/>
                        </a:rPr>
                        <a:t>.</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r>
                        <a:rPr lang="lt-LT" sz="2400" b="0" dirty="0">
                          <a:ln>
                            <a:noFill/>
                          </a:ln>
                          <a:solidFill>
                            <a:schemeClr val="bg1"/>
                          </a:solidFill>
                          <a:effectLst/>
                          <a:latin typeface="Calibri" panose="020F0502020204030204" pitchFamily="34" charset="0"/>
                          <a:cs typeface="Calibri" panose="020F0502020204030204" pitchFamily="34" charset="0"/>
                        </a:rPr>
                        <a:t>trečiojo dalyko, nesutampančio su kitais dalykais,  svertinis </a:t>
                      </a:r>
                      <a:r>
                        <a:rPr lang="lt-LT" sz="2400" b="0" dirty="0" err="1">
                          <a:ln>
                            <a:noFill/>
                          </a:ln>
                          <a:solidFill>
                            <a:schemeClr val="bg1"/>
                          </a:solidFill>
                          <a:effectLst/>
                          <a:latin typeface="Calibri" panose="020F0502020204030204" pitchFamily="34" charset="0"/>
                          <a:cs typeface="Calibri" panose="020F0502020204030204" pitchFamily="34" charset="0"/>
                        </a:rPr>
                        <a:t>koef</a:t>
                      </a:r>
                      <a:r>
                        <a:rPr lang="lt-LT" sz="2400" b="0" dirty="0">
                          <a:ln>
                            <a:noFill/>
                          </a:ln>
                          <a:solidFill>
                            <a:schemeClr val="bg1"/>
                          </a:solidFill>
                          <a:effectLst/>
                          <a:latin typeface="Calibri" panose="020F0502020204030204" pitchFamily="34" charset="0"/>
                          <a:cs typeface="Calibri" panose="020F0502020204030204" pitchFamily="34" charset="0"/>
                        </a:rPr>
                        <a:t>.</a:t>
                      </a:r>
                      <a:endParaRPr lang="lt-LT" sz="2400" b="0" dirty="0">
                        <a:solidFill>
                          <a:schemeClr val="bg1"/>
                        </a:solidFill>
                        <a:latin typeface="Calibri" panose="020F0502020204030204" pitchFamily="34"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r>
                        <a:rPr lang="lt-LT" sz="2400" b="0" dirty="0">
                          <a:ln>
                            <a:noFill/>
                          </a:ln>
                          <a:solidFill>
                            <a:schemeClr val="bg1"/>
                          </a:solidFill>
                          <a:effectLst/>
                          <a:latin typeface="Calibri" panose="020F0502020204030204" pitchFamily="34" charset="0"/>
                          <a:cs typeface="Calibri" panose="020F0502020204030204" pitchFamily="34" charset="0"/>
                        </a:rPr>
                        <a:t>lietuvių k. ir literatūros  svertinis </a:t>
                      </a:r>
                      <a:r>
                        <a:rPr lang="lt-LT" sz="2400" b="0" dirty="0" err="1">
                          <a:ln>
                            <a:noFill/>
                          </a:ln>
                          <a:solidFill>
                            <a:schemeClr val="bg1"/>
                          </a:solidFill>
                          <a:effectLst/>
                          <a:latin typeface="Calibri" panose="020F0502020204030204" pitchFamily="34" charset="0"/>
                          <a:cs typeface="Calibri" panose="020F0502020204030204" pitchFamily="34" charset="0"/>
                        </a:rPr>
                        <a:t>koef</a:t>
                      </a:r>
                      <a:r>
                        <a:rPr lang="lt-LT" sz="2400" b="0" dirty="0">
                          <a:ln>
                            <a:noFill/>
                          </a:ln>
                          <a:solidFill>
                            <a:schemeClr val="bg1"/>
                          </a:solidFill>
                          <a:effectLst/>
                          <a:latin typeface="Calibri" panose="020F0502020204030204" pitchFamily="34" charset="0"/>
                          <a:cs typeface="Calibri" panose="020F0502020204030204" pitchFamily="34" charset="0"/>
                        </a:rPr>
                        <a:t>.</a:t>
                      </a:r>
                      <a:endParaRPr lang="lt-LT" sz="2400" b="0" dirty="0">
                        <a:solidFill>
                          <a:schemeClr val="bg1"/>
                        </a:solidFill>
                        <a:latin typeface="Calibri" panose="020F0502020204030204" pitchFamily="34"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1899837"/>
                  </a:ext>
                </a:extLst>
              </a:tr>
              <a:tr h="1728383">
                <a:tc>
                  <a:txBody>
                    <a:bodyPr/>
                    <a:lstStyle/>
                    <a:p>
                      <a:pPr algn="l">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 N08 istorija, N06 regiono studijos, N09 archeologija, N11 teologija, N12 paveldo studijos, N13 religijos studijos, N14 kultūros studijos, N10 filosofija</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dirty="0">
                          <a:ln>
                            <a:noFill/>
                          </a:ln>
                          <a:solidFill>
                            <a:schemeClr val="bg1"/>
                          </a:solidFill>
                          <a:effectLst/>
                          <a:latin typeface="Calibri" panose="020F0502020204030204" pitchFamily="34" charset="0"/>
                          <a:cs typeface="Calibri" panose="020F0502020204030204" pitchFamily="34" charset="0"/>
                        </a:rPr>
                        <a:t>istorija</a:t>
                      </a:r>
                      <a:endParaRPr lang="lt-LT" sz="2400" b="1"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rowSpan="2">
                  <a:txBody>
                    <a:bodyPr/>
                    <a:lstStyle/>
                    <a:p>
                      <a:pPr algn="ctr">
                        <a:lnSpc>
                          <a:spcPct val="107000"/>
                        </a:lnSpc>
                        <a:spcAft>
                          <a:spcPts val="0"/>
                        </a:spcAft>
                      </a:pPr>
                      <a:r>
                        <a:rPr lang="lt-LT" sz="2400" b="1">
                          <a:ln>
                            <a:noFill/>
                          </a:ln>
                          <a:solidFill>
                            <a:schemeClr val="bg1"/>
                          </a:solidFill>
                          <a:effectLst/>
                          <a:latin typeface="Calibri" panose="020F0502020204030204" pitchFamily="34" charset="0"/>
                          <a:cs typeface="Calibri" panose="020F0502020204030204" pitchFamily="34" charset="0"/>
                        </a:rPr>
                        <a:t>0,4</a:t>
                      </a:r>
                      <a:endParaRPr lang="lt-LT" sz="2400" b="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a:ln>
                            <a:noFill/>
                          </a:ln>
                          <a:solidFill>
                            <a:schemeClr val="bg1"/>
                          </a:solidFill>
                          <a:effectLst/>
                          <a:latin typeface="Calibri" panose="020F0502020204030204" pitchFamily="34" charset="0"/>
                          <a:cs typeface="Calibri" panose="020F0502020204030204" pitchFamily="34" charset="0"/>
                        </a:rPr>
                        <a:t>geografija arba užsienio k., arba matematika, arba informacinės  technologijos, arba filosofija</a:t>
                      </a:r>
                      <a:endParaRPr lang="lt-LT" sz="2400" b="1"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rowSpan="2">
                  <a:txBody>
                    <a:bodyPr/>
                    <a:lstStyle/>
                    <a:p>
                      <a:pPr algn="ctr">
                        <a:lnSpc>
                          <a:spcPct val="107000"/>
                        </a:lnSpc>
                        <a:spcAft>
                          <a:spcPts val="0"/>
                        </a:spcAft>
                      </a:pPr>
                      <a:r>
                        <a:rPr lang="lt-LT" sz="2400" b="1" dirty="0">
                          <a:ln>
                            <a:noFill/>
                          </a:ln>
                          <a:solidFill>
                            <a:schemeClr val="bg1"/>
                          </a:solidFill>
                          <a:effectLst/>
                          <a:latin typeface="Calibri" panose="020F0502020204030204" pitchFamily="34" charset="0"/>
                          <a:cs typeface="Calibri" panose="020F0502020204030204" pitchFamily="34" charset="0"/>
                        </a:rPr>
                        <a:t>0,2</a:t>
                      </a:r>
                      <a:endParaRPr lang="lt-LT" sz="2400" b="1"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rowSpan="2">
                  <a:txBody>
                    <a:bodyPr/>
                    <a:lstStyle/>
                    <a:p>
                      <a:pPr algn="ctr"/>
                      <a:r>
                        <a:rPr lang="lt-LT" sz="2400" b="1" dirty="0">
                          <a:ln>
                            <a:noFill/>
                          </a:ln>
                          <a:solidFill>
                            <a:schemeClr val="bg1"/>
                          </a:solidFill>
                          <a:effectLst/>
                          <a:latin typeface="Calibri" panose="020F0502020204030204" pitchFamily="34" charset="0"/>
                          <a:cs typeface="Calibri" panose="020F0502020204030204" pitchFamily="34" charset="0"/>
                        </a:rPr>
                        <a:t>0,2</a:t>
                      </a:r>
                      <a:endParaRPr lang="lt-LT" sz="2400" b="1" dirty="0">
                        <a:solidFill>
                          <a:schemeClr val="bg1"/>
                        </a:solidFill>
                        <a:latin typeface="Calibri" panose="020F0502020204030204" pitchFamily="34"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r>
                        <a:rPr lang="lt-LT" sz="2400" b="1">
                          <a:ln>
                            <a:noFill/>
                          </a:ln>
                          <a:solidFill>
                            <a:schemeClr val="bg1"/>
                          </a:solidFill>
                          <a:effectLst/>
                          <a:latin typeface="Calibri" panose="020F0502020204030204" pitchFamily="34" charset="0"/>
                          <a:cs typeface="Calibri" panose="020F0502020204030204" pitchFamily="34" charset="0"/>
                        </a:rPr>
                        <a:t>0,2</a:t>
                      </a:r>
                      <a:endParaRPr lang="lt-LT" sz="2400" b="1">
                        <a:solidFill>
                          <a:schemeClr val="bg1"/>
                        </a:solidFill>
                        <a:latin typeface="Calibri" panose="020F0502020204030204" pitchFamily="34"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60055871"/>
                  </a:ext>
                </a:extLst>
              </a:tr>
              <a:tr h="1438191">
                <a:tc>
                  <a:txBody>
                    <a:bodyPr/>
                    <a:lstStyle/>
                    <a:p>
                      <a:pPr algn="l">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 N01 lingvistika, N02 literatūrologija, N03 klasikinės studijos, N04 filologija pagal kalbą, N05 vertimas, N07 kalbos studijos, N15 menotyra</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dirty="0">
                          <a:ln>
                            <a:noFill/>
                          </a:ln>
                          <a:solidFill>
                            <a:schemeClr val="bg1"/>
                          </a:solidFill>
                          <a:effectLst/>
                          <a:latin typeface="Calibri" panose="020F0502020204030204" pitchFamily="34" charset="0"/>
                          <a:cs typeface="Calibri" panose="020F0502020204030204" pitchFamily="34" charset="0"/>
                        </a:rPr>
                        <a:t>lietuvių k. ir literatūra</a:t>
                      </a:r>
                      <a:endParaRPr lang="lt-LT" sz="2400" b="1"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vMerge="1">
                  <a:txBody>
                    <a:bodyPr/>
                    <a:lstStyle/>
                    <a:p>
                      <a:endParaRPr lang="lt-LT"/>
                    </a:p>
                  </a:txBody>
                  <a:tcPr/>
                </a:tc>
                <a:tc>
                  <a:txBody>
                    <a:bodyPr/>
                    <a:lstStyle/>
                    <a:p>
                      <a:pPr algn="ctr"/>
                      <a:r>
                        <a:rPr lang="lt-LT" sz="2400" b="1" dirty="0">
                          <a:ln>
                            <a:noFill/>
                          </a:ln>
                          <a:solidFill>
                            <a:schemeClr val="bg1"/>
                          </a:solidFill>
                          <a:effectLst/>
                          <a:latin typeface="Calibri" panose="020F0502020204030204" pitchFamily="34" charset="0"/>
                          <a:cs typeface="Calibri" panose="020F0502020204030204" pitchFamily="34" charset="0"/>
                        </a:rPr>
                        <a:t>istorija arba geografija, arba matematika, arba informacinės technologijos</a:t>
                      </a:r>
                      <a:endParaRPr lang="lt-LT" sz="2400" b="1" dirty="0">
                        <a:solidFill>
                          <a:schemeClr val="bg1"/>
                        </a:solidFill>
                        <a:latin typeface="Calibri" panose="020F0502020204030204" pitchFamily="34"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vMerge="1">
                  <a:txBody>
                    <a:bodyPr/>
                    <a:lstStyle/>
                    <a:p>
                      <a:endParaRPr lang="lt-LT"/>
                    </a:p>
                  </a:txBody>
                  <a:tcPr/>
                </a:tc>
                <a:tc vMerge="1">
                  <a:txBody>
                    <a:bodyPr/>
                    <a:lstStyle/>
                    <a:p>
                      <a:endParaRPr lang="lt-LT"/>
                    </a:p>
                  </a:txBody>
                  <a:tcPr/>
                </a:tc>
                <a:tc>
                  <a:txBody>
                    <a:bodyPr/>
                    <a:lstStyle/>
                    <a:p>
                      <a:pPr algn="ctr"/>
                      <a:r>
                        <a:rPr lang="lt-LT" sz="2400" b="1" dirty="0">
                          <a:ln>
                            <a:noFill/>
                          </a:ln>
                          <a:solidFill>
                            <a:schemeClr val="bg1"/>
                          </a:solidFill>
                          <a:effectLst/>
                          <a:latin typeface="Calibri" panose="020F0502020204030204" pitchFamily="34" charset="0"/>
                          <a:cs typeface="Calibri" panose="020F0502020204030204" pitchFamily="34" charset="0"/>
                        </a:rPr>
                        <a:t>užsienio k. – 0,2</a:t>
                      </a:r>
                      <a:endParaRPr lang="lt-LT" sz="2400" b="1" dirty="0">
                        <a:solidFill>
                          <a:schemeClr val="bg1"/>
                        </a:solidFill>
                        <a:latin typeface="Calibri" panose="020F0502020204030204" pitchFamily="34"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3438928"/>
                  </a:ext>
                </a:extLst>
              </a:tr>
              <a:tr h="1312610">
                <a:tc>
                  <a:txBody>
                    <a:bodyPr/>
                    <a:lstStyle/>
                    <a:p>
                      <a:pPr algn="l">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P01 dailė, P02 dizainas, P04 teatras, P05 kinas, P07 medijų menas, P08 meno objektų restauravimas, P06 šokis, P03 muzika</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gridSpan="6">
                  <a:txBody>
                    <a:bodyPr/>
                    <a:lstStyle/>
                    <a:p>
                      <a:pPr algn="ctr">
                        <a:lnSpc>
                          <a:spcPct val="107000"/>
                        </a:lnSpc>
                        <a:spcAft>
                          <a:spcPts val="0"/>
                        </a:spcAft>
                      </a:pPr>
                      <a:r>
                        <a:rPr lang="lt-LT" sz="2400" b="1" dirty="0">
                          <a:ln>
                            <a:noFill/>
                          </a:ln>
                          <a:solidFill>
                            <a:schemeClr val="bg1"/>
                          </a:solidFill>
                          <a:effectLst/>
                          <a:latin typeface="Calibri" panose="020F0502020204030204" pitchFamily="34" charset="0"/>
                          <a:cs typeface="Calibri" panose="020F0502020204030204" pitchFamily="34" charset="0"/>
                        </a:rPr>
                        <a:t>stojamasis egzaminas</a:t>
                      </a:r>
                      <a:endParaRPr lang="lt-LT" sz="2400" b="1"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hMerge="1">
                  <a:txBody>
                    <a:bodyPr/>
                    <a:lstStyle/>
                    <a:p>
                      <a:endParaRPr lang="lt-LT"/>
                    </a:p>
                  </a:txBody>
                  <a:tcPr/>
                </a:tc>
                <a:tc hMerge="1">
                  <a:txBody>
                    <a:bodyPr/>
                    <a:lstStyle/>
                    <a:p>
                      <a:endParaRPr lang="lt-LT"/>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lt-LT"/>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463132761"/>
                  </a:ext>
                </a:extLst>
              </a:tr>
              <a:tr h="682098">
                <a:tc>
                  <a:txBody>
                    <a:bodyPr/>
                    <a:lstStyle/>
                    <a:p>
                      <a:pPr algn="l">
                        <a:lnSpc>
                          <a:spcPct val="107000"/>
                        </a:lnSpc>
                        <a:spcAft>
                          <a:spcPts val="0"/>
                        </a:spcAft>
                      </a:pPr>
                      <a:r>
                        <a:rPr lang="lt-LT" sz="2400" b="0" dirty="0">
                          <a:ln>
                            <a:noFill/>
                          </a:ln>
                          <a:solidFill>
                            <a:schemeClr val="bg1"/>
                          </a:solidFill>
                          <a:effectLst/>
                          <a:latin typeface="Calibri" panose="020F0502020204030204" pitchFamily="34" charset="0"/>
                          <a:cs typeface="Calibri" panose="020F0502020204030204" pitchFamily="34" charset="0"/>
                        </a:rPr>
                        <a:t>P09 architektūra, P10 kraštovaizdžio architektūra</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a:ln>
                            <a:noFill/>
                          </a:ln>
                          <a:solidFill>
                            <a:schemeClr val="bg1"/>
                          </a:solidFill>
                          <a:effectLst/>
                          <a:latin typeface="Calibri" panose="020F0502020204030204" pitchFamily="34" charset="0"/>
                          <a:cs typeface="Calibri" panose="020F0502020204030204" pitchFamily="34" charset="0"/>
                        </a:rPr>
                        <a:t>stojamasis egzaminas</a:t>
                      </a:r>
                      <a:endParaRPr lang="lt-LT" sz="2400" b="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a:ln>
                            <a:noFill/>
                          </a:ln>
                          <a:solidFill>
                            <a:schemeClr val="bg1"/>
                          </a:solidFill>
                          <a:effectLst/>
                          <a:latin typeface="Calibri" panose="020F0502020204030204" pitchFamily="34" charset="0"/>
                          <a:cs typeface="Calibri" panose="020F0502020204030204" pitchFamily="34" charset="0"/>
                        </a:rPr>
                        <a:t>0,5</a:t>
                      </a:r>
                      <a:endParaRPr lang="lt-LT" sz="2400" b="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a:ln>
                            <a:noFill/>
                          </a:ln>
                          <a:solidFill>
                            <a:schemeClr val="bg1"/>
                          </a:solidFill>
                          <a:effectLst/>
                          <a:latin typeface="Calibri" panose="020F0502020204030204" pitchFamily="34" charset="0"/>
                          <a:cs typeface="Calibri" panose="020F0502020204030204" pitchFamily="34" charset="0"/>
                        </a:rPr>
                        <a:t>matematika,  arba informacinės technologijos, arba fizika</a:t>
                      </a:r>
                      <a:endParaRPr lang="lt-LT" sz="240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r>
                        <a:rPr lang="lt-LT" sz="2400" b="1" dirty="0">
                          <a:ln>
                            <a:noFill/>
                          </a:ln>
                          <a:solidFill>
                            <a:schemeClr val="bg1"/>
                          </a:solidFill>
                          <a:effectLst/>
                          <a:latin typeface="Calibri" panose="020F0502020204030204" pitchFamily="34" charset="0"/>
                          <a:cs typeface="Calibri" panose="020F0502020204030204" pitchFamily="34" charset="0"/>
                        </a:rPr>
                        <a:t>0,2</a:t>
                      </a:r>
                      <a:endParaRPr lang="lt-LT" sz="2400" dirty="0">
                        <a:solidFill>
                          <a:schemeClr val="bg1"/>
                        </a:solidFill>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a:ln>
                            <a:noFill/>
                          </a:ln>
                          <a:solidFill>
                            <a:schemeClr val="bg1"/>
                          </a:solidFill>
                          <a:effectLst/>
                          <a:latin typeface="Calibri" panose="020F0502020204030204" pitchFamily="34" charset="0"/>
                          <a:cs typeface="Calibri" panose="020F0502020204030204" pitchFamily="34" charset="0"/>
                        </a:rPr>
                        <a:t>0,1</a:t>
                      </a:r>
                      <a:endParaRPr lang="lt-LT" sz="240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a:ln>
                            <a:noFill/>
                          </a:ln>
                          <a:solidFill>
                            <a:schemeClr val="bg1"/>
                          </a:solidFill>
                          <a:effectLst/>
                          <a:latin typeface="Calibri" panose="020F0502020204030204" pitchFamily="34" charset="0"/>
                          <a:cs typeface="Calibri" panose="020F0502020204030204" pitchFamily="34" charset="0"/>
                        </a:rPr>
                        <a:t>0,2</a:t>
                      </a:r>
                      <a:endParaRPr lang="lt-LT" sz="240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34495349"/>
                  </a:ext>
                </a:extLst>
              </a:tr>
              <a:tr h="1030860">
                <a:tc>
                  <a:txBody>
                    <a:bodyPr/>
                    <a:lstStyle/>
                    <a:p>
                      <a:pPr algn="l">
                        <a:lnSpc>
                          <a:spcPct val="107000"/>
                        </a:lnSpc>
                        <a:spcAft>
                          <a:spcPts val="0"/>
                        </a:spcAft>
                      </a:pPr>
                      <a:r>
                        <a:rPr lang="pt-BR" sz="2400" b="0" dirty="0">
                          <a:ln>
                            <a:noFill/>
                          </a:ln>
                          <a:solidFill>
                            <a:schemeClr val="bg1"/>
                          </a:solidFill>
                          <a:effectLst/>
                          <a:latin typeface="Calibri" panose="020F0502020204030204" pitchFamily="34" charset="0"/>
                          <a:cs typeface="Calibri" panose="020F0502020204030204" pitchFamily="34" charset="0"/>
                        </a:rPr>
                        <a:t>S01 gynybos studijos, S02 viešasis saugumas</a:t>
                      </a:r>
                      <a:endParaRPr lang="lt-LT" sz="2400" b="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dirty="0">
                          <a:ln>
                            <a:noFill/>
                          </a:ln>
                          <a:solidFill>
                            <a:schemeClr val="bg1"/>
                          </a:solidFill>
                          <a:effectLst/>
                          <a:latin typeface="Calibri" panose="020F0502020204030204" pitchFamily="34" charset="0"/>
                          <a:cs typeface="Calibri" panose="020F0502020204030204" pitchFamily="34" charset="0"/>
                        </a:rPr>
                        <a:t>istorija </a:t>
                      </a:r>
                      <a:endParaRPr lang="lt-LT" sz="2400" b="1"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dirty="0">
                          <a:ln>
                            <a:noFill/>
                          </a:ln>
                          <a:solidFill>
                            <a:schemeClr val="bg1"/>
                          </a:solidFill>
                          <a:effectLst/>
                          <a:latin typeface="Calibri" panose="020F0502020204030204" pitchFamily="34" charset="0"/>
                          <a:cs typeface="Calibri" panose="020F0502020204030204" pitchFamily="34" charset="0"/>
                        </a:rPr>
                        <a:t>0,3</a:t>
                      </a:r>
                      <a:endParaRPr lang="lt-LT" sz="2400" b="1"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dirty="0">
                          <a:ln>
                            <a:noFill/>
                          </a:ln>
                          <a:solidFill>
                            <a:schemeClr val="bg1"/>
                          </a:solidFill>
                          <a:effectLst/>
                          <a:latin typeface="Calibri" panose="020F0502020204030204" pitchFamily="34" charset="0"/>
                          <a:cs typeface="Calibri" panose="020F0502020204030204" pitchFamily="34" charset="0"/>
                        </a:rPr>
                        <a:t>geografija arba užsienio k., arba matematika, arba informacinės technologijos</a:t>
                      </a:r>
                      <a:endParaRPr lang="lt-LT" sz="240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r>
                        <a:rPr lang="lt-LT" sz="2400" b="1" dirty="0">
                          <a:ln>
                            <a:noFill/>
                          </a:ln>
                          <a:solidFill>
                            <a:schemeClr val="bg1"/>
                          </a:solidFill>
                          <a:effectLst/>
                          <a:latin typeface="Calibri" panose="020F0502020204030204" pitchFamily="34" charset="0"/>
                          <a:cs typeface="Calibri" panose="020F0502020204030204" pitchFamily="34" charset="0"/>
                        </a:rPr>
                        <a:t>0,25</a:t>
                      </a:r>
                      <a:endParaRPr lang="lt-LT" sz="2400" dirty="0">
                        <a:solidFill>
                          <a:schemeClr val="bg1"/>
                        </a:solidFill>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dirty="0">
                          <a:ln>
                            <a:noFill/>
                          </a:ln>
                          <a:solidFill>
                            <a:schemeClr val="bg1"/>
                          </a:solidFill>
                          <a:effectLst/>
                          <a:latin typeface="Calibri" panose="020F0502020204030204" pitchFamily="34" charset="0"/>
                          <a:cs typeface="Calibri" panose="020F0502020204030204" pitchFamily="34" charset="0"/>
                        </a:rPr>
                        <a:t>0,25</a:t>
                      </a:r>
                      <a:endParaRPr lang="lt-LT" sz="240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a:lnSpc>
                          <a:spcPct val="107000"/>
                        </a:lnSpc>
                        <a:spcAft>
                          <a:spcPts val="0"/>
                        </a:spcAft>
                      </a:pPr>
                      <a:r>
                        <a:rPr lang="lt-LT" sz="2400" b="1" dirty="0">
                          <a:ln>
                            <a:noFill/>
                          </a:ln>
                          <a:solidFill>
                            <a:schemeClr val="bg1"/>
                          </a:solidFill>
                          <a:effectLst/>
                          <a:latin typeface="Calibri" panose="020F0502020204030204" pitchFamily="34" charset="0"/>
                          <a:cs typeface="Calibri" panose="020F0502020204030204" pitchFamily="34" charset="0"/>
                        </a:rPr>
                        <a:t>0,2</a:t>
                      </a:r>
                      <a:endParaRPr lang="lt-LT" sz="240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237" marR="17237" marT="0"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25100928"/>
                  </a:ext>
                </a:extLst>
              </a:tr>
            </a:tbl>
          </a:graphicData>
        </a:graphic>
      </p:graphicFrame>
    </p:spTree>
    <p:extLst>
      <p:ext uri="{BB962C8B-B14F-4D97-AF65-F5344CB8AC3E}">
        <p14:creationId xmlns:p14="http://schemas.microsoft.com/office/powerpoint/2010/main" val="315803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2" name="Picture Placeholder 5" descr="2026-metu-stojanciuju-i-universitetines-pirmosios-pakopos-ir-vientisasias-studijas-konkursiniu-mokomuju-dalyku-pagal-studiju-kryptis-sarasas.pdf — Mozilla Firefox">
            <a:extLst>
              <a:ext uri="{FF2B5EF4-FFF2-40B4-BE49-F238E27FC236}">
                <a16:creationId xmlns:a16="http://schemas.microsoft.com/office/drawing/2014/main" id="{1F1F3744-D01D-27B7-F87E-58DE8A19FE7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3352800" y="199380"/>
            <a:ext cx="11352212" cy="9888240"/>
          </a:xfrm>
          <a:prstGeom prst="rect">
            <a:avLst/>
          </a:prstGeom>
        </p:spPr>
      </p:pic>
    </p:spTree>
    <p:extLst>
      <p:ext uri="{BB962C8B-B14F-4D97-AF65-F5344CB8AC3E}">
        <p14:creationId xmlns:p14="http://schemas.microsoft.com/office/powerpoint/2010/main" val="19597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2" name="Picture Placeholder 5" descr="2026-metu-stojanciuju-i-universitetines-pirmosios-pakopos-ir-vientisasias-studijas-konkursiniu-mokomuju-dalyku-pagal-studiju-kryptis-sarasas.pdf — Mozilla Firefox">
            <a:extLst>
              <a:ext uri="{FF2B5EF4-FFF2-40B4-BE49-F238E27FC236}">
                <a16:creationId xmlns:a16="http://schemas.microsoft.com/office/drawing/2014/main" id="{7788FC35-86C0-1806-D380-8625F604978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3127432" y="161383"/>
            <a:ext cx="11236803" cy="9964234"/>
          </a:xfrm>
          <a:prstGeom prst="rect">
            <a:avLst/>
          </a:prstGeom>
        </p:spPr>
      </p:pic>
    </p:spTree>
    <p:extLst>
      <p:ext uri="{BB962C8B-B14F-4D97-AF65-F5344CB8AC3E}">
        <p14:creationId xmlns:p14="http://schemas.microsoft.com/office/powerpoint/2010/main" val="19494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8EC11380-B354-FF5D-7598-A3E026FB4E21}"/>
              </a:ext>
            </a:extLst>
          </p:cNvPr>
          <p:cNvSpPr/>
          <p:nvPr/>
        </p:nvSpPr>
        <p:spPr>
          <a:xfrm>
            <a:off x="3095348" y="268264"/>
            <a:ext cx="11687452" cy="912836"/>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Pagrindinio ar išplėstinio kurso VBE konvertavimas</a:t>
            </a:r>
            <a:endParaRPr lang="lt-LT" sz="40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F242908-1587-4B6B-F242-38A1B1AA1419}"/>
              </a:ext>
            </a:extLst>
          </p:cNvPr>
          <p:cNvSpPr/>
          <p:nvPr/>
        </p:nvSpPr>
        <p:spPr>
          <a:xfrm>
            <a:off x="9617651" y="3964475"/>
            <a:ext cx="7781554" cy="461665"/>
          </a:xfrm>
          <a:prstGeom prst="rect">
            <a:avLst/>
          </a:prstGeom>
          <a:noFill/>
          <a:ln>
            <a:noFill/>
          </a:ln>
        </p:spPr>
        <p:txBody>
          <a:bodyPr wrap="none">
            <a:spAutoFit/>
          </a:bodyPr>
          <a:lstStyle/>
          <a:p>
            <a:pPr algn="r"/>
            <a:r>
              <a:rPr lang="lt-LT" sz="2400" b="1" i="1" dirty="0">
                <a:solidFill>
                  <a:schemeClr val="bg1"/>
                </a:solidFill>
                <a:latin typeface="Calibri" panose="020F0502020204030204" pitchFamily="34" charset="0"/>
                <a:cs typeface="Calibri" panose="020F0502020204030204" pitchFamily="34" charset="0"/>
              </a:rPr>
              <a:t>Šaltinis Lietuvos universitetų rektorių konferencija, 2024 m. </a:t>
            </a:r>
            <a:endParaRPr lang="lt-LT" sz="2400" b="1" dirty="0">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2A628F0-FAA7-4338-8CEB-E59792950959}"/>
              </a:ext>
            </a:extLst>
          </p:cNvPr>
          <p:cNvSpPr/>
          <p:nvPr/>
        </p:nvSpPr>
        <p:spPr>
          <a:xfrm>
            <a:off x="914400" y="2116538"/>
            <a:ext cx="16459200" cy="2062103"/>
          </a:xfrm>
          <a:prstGeom prst="rect">
            <a:avLst/>
          </a:prstGeom>
          <a:noFill/>
          <a:ln>
            <a:noFill/>
          </a:ln>
        </p:spPr>
        <p:txBody>
          <a:bodyPr wrap="square">
            <a:spAutoFit/>
          </a:bodyPr>
          <a:lstStyle/>
          <a:p>
            <a:pPr indent="540385" algn="just"/>
            <a:r>
              <a:rPr lang="lt-LT" sz="3200" b="1" dirty="0">
                <a:solidFill>
                  <a:schemeClr val="bg1"/>
                </a:solidFill>
                <a:cs typeface="Arial" panose="020B0604020202020204" pitchFamily="34" charset="0"/>
              </a:rPr>
              <a:t>„6. Stojančiųjų į pirmosios pakopos ir vientisąsias studijas konkursiniam balui apskaičiuoti lietuvių kalbos ir literatūros bei matematikos išplėstinio (A) valstybinių brandos egzaminų įvertinimai konvertuojami taikant didesnį koeficientą negu minėtų dalykų bendrojo kurso (B) atveju.“</a:t>
            </a:r>
            <a:endParaRPr lang="lt-LT" sz="3200" b="1" dirty="0">
              <a:solidFill>
                <a:schemeClr val="bg1"/>
              </a:solidFill>
              <a:effectLst/>
              <a:cs typeface="Arial" panose="020B0604020202020204" pitchFamily="34" charset="0"/>
            </a:endParaRPr>
          </a:p>
        </p:txBody>
      </p:sp>
      <p:sp>
        <p:nvSpPr>
          <p:cNvPr id="5" name="Rectangle 4">
            <a:extLst>
              <a:ext uri="{FF2B5EF4-FFF2-40B4-BE49-F238E27FC236}">
                <a16:creationId xmlns:a16="http://schemas.microsoft.com/office/drawing/2014/main" id="{601F4B6C-FD17-6324-0E02-02034E6B88F5}"/>
              </a:ext>
            </a:extLst>
          </p:cNvPr>
          <p:cNvSpPr/>
          <p:nvPr/>
        </p:nvSpPr>
        <p:spPr>
          <a:xfrm>
            <a:off x="914400" y="4911372"/>
            <a:ext cx="16459200" cy="2062103"/>
          </a:xfrm>
          <a:prstGeom prst="rect">
            <a:avLst/>
          </a:prstGeom>
          <a:noFill/>
          <a:ln>
            <a:noFill/>
          </a:ln>
        </p:spPr>
        <p:txBody>
          <a:bodyPr wrap="square">
            <a:spAutoFit/>
          </a:bodyPr>
          <a:lstStyle/>
          <a:p>
            <a:pPr algn="just"/>
            <a:r>
              <a:rPr lang="lt-LT" sz="3200" b="1" dirty="0">
                <a:solidFill>
                  <a:schemeClr val="bg1"/>
                </a:solidFill>
              </a:rPr>
              <a:t>	„17. Asmenų, įgijusių vidurinį išsilavinimą Lietuvoje ar laikiusių valstybinį (-</a:t>
            </a:r>
            <a:r>
              <a:rPr lang="lt-LT" sz="3200" b="1" dirty="0" err="1">
                <a:solidFill>
                  <a:schemeClr val="bg1"/>
                </a:solidFill>
              </a:rPr>
              <a:t>ius</a:t>
            </a:r>
            <a:r>
              <a:rPr lang="lt-LT" sz="3200" b="1" dirty="0">
                <a:solidFill>
                  <a:schemeClr val="bg1"/>
                </a:solidFill>
              </a:rPr>
              <a:t>) brandos egzaminą (-</a:t>
            </a:r>
            <a:r>
              <a:rPr lang="lt-LT" sz="3200" b="1" dirty="0" err="1">
                <a:solidFill>
                  <a:schemeClr val="bg1"/>
                </a:solidFill>
              </a:rPr>
              <a:t>us</a:t>
            </a:r>
            <a:r>
              <a:rPr lang="lt-LT" sz="3200" b="1" dirty="0">
                <a:solidFill>
                  <a:schemeClr val="bg1"/>
                </a:solidFill>
              </a:rPr>
              <a:t>) 2025 ir vėlesniais metais, lietuvių kalbos ir literatūros bei matematikos dalykų valstybinių brandos egzaminų </a:t>
            </a:r>
            <a:r>
              <a:rPr lang="lt-LT" sz="3200" b="1" dirty="0">
                <a:solidFill>
                  <a:schemeClr val="accent6">
                    <a:lumMod val="75000"/>
                  </a:schemeClr>
                </a:solidFill>
              </a:rPr>
              <a:t>B kurso </a:t>
            </a:r>
            <a:r>
              <a:rPr lang="lt-LT" sz="3200" b="1" dirty="0">
                <a:solidFill>
                  <a:schemeClr val="bg1"/>
                </a:solidFill>
              </a:rPr>
              <a:t>perskaičiuoti įvertinimai sudaro </a:t>
            </a:r>
            <a:r>
              <a:rPr lang="lt-LT" sz="3200" b="1" dirty="0">
                <a:solidFill>
                  <a:schemeClr val="accent6">
                    <a:lumMod val="75000"/>
                  </a:schemeClr>
                </a:solidFill>
              </a:rPr>
              <a:t>70 proc. </a:t>
            </a:r>
            <a:r>
              <a:rPr lang="lt-LT" sz="3200" b="1" dirty="0">
                <a:solidFill>
                  <a:schemeClr val="bg1"/>
                </a:solidFill>
              </a:rPr>
              <a:t>dalyko išplėstinio kurso valstybinio brandos egzamino įvertinimo.</a:t>
            </a:r>
          </a:p>
        </p:txBody>
      </p:sp>
      <p:sp>
        <p:nvSpPr>
          <p:cNvPr id="6" name="Rectangle 5">
            <a:extLst>
              <a:ext uri="{FF2B5EF4-FFF2-40B4-BE49-F238E27FC236}">
                <a16:creationId xmlns:a16="http://schemas.microsoft.com/office/drawing/2014/main" id="{196C1169-111D-2917-8C4D-E4FA5ACC63DE}"/>
              </a:ext>
            </a:extLst>
          </p:cNvPr>
          <p:cNvSpPr/>
          <p:nvPr/>
        </p:nvSpPr>
        <p:spPr>
          <a:xfrm>
            <a:off x="6750662" y="7749220"/>
            <a:ext cx="10582833" cy="1200329"/>
          </a:xfrm>
          <a:prstGeom prst="rect">
            <a:avLst/>
          </a:prstGeom>
          <a:noFill/>
          <a:ln>
            <a:noFill/>
          </a:ln>
        </p:spPr>
        <p:txBody>
          <a:bodyPr wrap="square">
            <a:spAutoFit/>
          </a:bodyPr>
          <a:lstStyle/>
          <a:p>
            <a:pPr algn="just"/>
            <a:r>
              <a:rPr lang="lt-LT" sz="2400" b="1" i="1" dirty="0">
                <a:solidFill>
                  <a:schemeClr val="bg1"/>
                </a:solidFill>
                <a:latin typeface="+mj-lt"/>
                <a:cs typeface="Calibri" panose="020F0502020204030204" pitchFamily="34" charset="0"/>
              </a:rPr>
              <a:t>Šaltinis ŠMSM „</a:t>
            </a:r>
            <a:r>
              <a:rPr lang="lt-LT" sz="2400" b="1" i="1" dirty="0">
                <a:solidFill>
                  <a:schemeClr val="bg1"/>
                </a:solidFill>
                <a:latin typeface="+mj-lt"/>
              </a:rPr>
              <a:t>Stojančiųjų į trumposios pakopos, pirmosios pakopos ir vientisųjų studijų valstybės finansuojamas studijų vietas ir pretenduojančiųjų į studijų stipendijas konkursinės eilės sudarymo 2026 metais tvarkos aprašo“ 5 priedas</a:t>
            </a:r>
            <a:endParaRPr lang="lt-LT" sz="2400" b="1" i="1" dirty="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52662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1">
            <a:extLst>
              <a:ext uri="{FF2B5EF4-FFF2-40B4-BE49-F238E27FC236}">
                <a16:creationId xmlns:a16="http://schemas.microsoft.com/office/drawing/2014/main" id="{9B378DCF-842B-2055-4B49-92E793BE5014}"/>
              </a:ext>
            </a:extLst>
          </p:cNvPr>
          <p:cNvSpPr/>
          <p:nvPr/>
        </p:nvSpPr>
        <p:spPr>
          <a:xfrm>
            <a:off x="1104900" y="2442124"/>
            <a:ext cx="16078200" cy="2062103"/>
          </a:xfrm>
          <a:prstGeom prst="rect">
            <a:avLst/>
          </a:prstGeom>
        </p:spPr>
        <p:txBody>
          <a:bodyPr wrap="square">
            <a:spAutoFit/>
          </a:bodyPr>
          <a:lstStyle/>
          <a:p>
            <a:pPr algn="just"/>
            <a:r>
              <a:rPr lang="lt-LT" sz="3200" b="1" dirty="0">
                <a:solidFill>
                  <a:schemeClr val="bg1"/>
                </a:solidFill>
                <a:latin typeface="+mj-lt"/>
              </a:rPr>
              <a:t>	„17. Asmenų, įgijusių vidurinį išsilavinimą Lietuvoje ar laikiusių valstybinį (-</a:t>
            </a:r>
            <a:r>
              <a:rPr lang="lt-LT" sz="3200" b="1" dirty="0" err="1">
                <a:solidFill>
                  <a:schemeClr val="bg1"/>
                </a:solidFill>
                <a:latin typeface="+mj-lt"/>
              </a:rPr>
              <a:t>ius</a:t>
            </a:r>
            <a:r>
              <a:rPr lang="lt-LT" sz="3200" b="1" dirty="0">
                <a:solidFill>
                  <a:schemeClr val="bg1"/>
                </a:solidFill>
                <a:latin typeface="+mj-lt"/>
              </a:rPr>
              <a:t>) brandos egzaminą (-</a:t>
            </a:r>
            <a:r>
              <a:rPr lang="lt-LT" sz="3200" b="1" dirty="0" err="1">
                <a:solidFill>
                  <a:schemeClr val="bg1"/>
                </a:solidFill>
                <a:latin typeface="+mj-lt"/>
              </a:rPr>
              <a:t>us</a:t>
            </a:r>
            <a:r>
              <a:rPr lang="lt-LT" sz="3200" b="1" dirty="0">
                <a:solidFill>
                  <a:schemeClr val="bg1"/>
                </a:solidFill>
                <a:latin typeface="+mj-lt"/>
              </a:rPr>
              <a:t>) 2025 ir vėlesniais metais, lietuvių kalbos ir literatūros bei matematikos dalykų valstybinių brandos egzaminų B kurso perskaičiuoti įvertinimai sudaro 70 proc. dalyko išplėstinio kurso valstybinio brandos egzamino įvertinimo.“</a:t>
            </a:r>
          </a:p>
        </p:txBody>
      </p:sp>
      <p:sp>
        <p:nvSpPr>
          <p:cNvPr id="3" name="Rectangle 8">
            <a:extLst>
              <a:ext uri="{FF2B5EF4-FFF2-40B4-BE49-F238E27FC236}">
                <a16:creationId xmlns:a16="http://schemas.microsoft.com/office/drawing/2014/main" id="{D395BD24-9C61-37D7-AB1F-06C5622286D0}"/>
              </a:ext>
            </a:extLst>
          </p:cNvPr>
          <p:cNvSpPr>
            <a:spLocks noChangeArrowheads="1"/>
          </p:cNvSpPr>
          <p:nvPr/>
        </p:nvSpPr>
        <p:spPr bwMode="auto">
          <a:xfrm>
            <a:off x="5943113" y="5109411"/>
            <a:ext cx="29578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000" b="1" dirty="0">
                <a:solidFill>
                  <a:schemeClr val="bg1"/>
                </a:solidFill>
                <a:latin typeface="Calibri" pitchFamily="34" charset="0"/>
                <a:ea typeface="Calibri" pitchFamily="34" charset="0"/>
                <a:cs typeface="Calibri" pitchFamily="34" charset="0"/>
              </a:rPr>
              <a:t>V</a:t>
            </a:r>
            <a:r>
              <a:rPr lang="lt-LT" sz="6000" b="1" dirty="0">
                <a:solidFill>
                  <a:schemeClr val="bg1"/>
                </a:solidFill>
                <a:latin typeface="Calibri" pitchFamily="34" charset="0"/>
                <a:ea typeface="Calibri" pitchFamily="34" charset="0"/>
                <a:cs typeface="Calibri" pitchFamily="34" charset="0"/>
              </a:rPr>
              <a:t>BE </a:t>
            </a:r>
            <a:r>
              <a:rPr lang="en-US" sz="6000" b="1" dirty="0">
                <a:solidFill>
                  <a:schemeClr val="bg1"/>
                </a:solidFill>
                <a:latin typeface="Calibri" pitchFamily="34" charset="0"/>
                <a:ea typeface="Calibri" pitchFamily="34" charset="0"/>
                <a:cs typeface="Calibri" pitchFamily="34" charset="0"/>
              </a:rPr>
              <a:t>=</a:t>
            </a:r>
            <a:r>
              <a:rPr lang="lt-LT" sz="6000" b="1" dirty="0">
                <a:solidFill>
                  <a:schemeClr val="bg1"/>
                </a:solidFill>
                <a:latin typeface="Calibri" pitchFamily="34" charset="0"/>
                <a:ea typeface="Calibri" pitchFamily="34" charset="0"/>
                <a:cs typeface="Calibri" pitchFamily="34" charset="0"/>
              </a:rPr>
              <a:t> </a:t>
            </a:r>
            <a:r>
              <a:rPr lang="lt-LT" sz="6000" b="1" i="1" dirty="0">
                <a:solidFill>
                  <a:schemeClr val="bg1"/>
                </a:solidFill>
                <a:latin typeface="Calibri" pitchFamily="34" charset="0"/>
                <a:ea typeface="Calibri" pitchFamily="34" charset="0"/>
                <a:cs typeface="Calibri" pitchFamily="34" charset="0"/>
              </a:rPr>
              <a:t>50</a:t>
            </a:r>
            <a:endParaRPr lang="lt-LT" sz="6000" b="1" dirty="0">
              <a:solidFill>
                <a:schemeClr val="bg1"/>
              </a:solidFill>
              <a:latin typeface="Calibri" pitchFamily="34" charset="0"/>
              <a:ea typeface="Calibri" pitchFamily="34" charset="0"/>
              <a:cs typeface="Calibri" pitchFamily="34" charset="0"/>
            </a:endParaRPr>
          </a:p>
        </p:txBody>
      </p:sp>
      <p:sp>
        <p:nvSpPr>
          <p:cNvPr id="4" name="Rectangle 9">
            <a:extLst>
              <a:ext uri="{FF2B5EF4-FFF2-40B4-BE49-F238E27FC236}">
                <a16:creationId xmlns:a16="http://schemas.microsoft.com/office/drawing/2014/main" id="{18A3F578-F375-9B35-DA6C-6A1804BB3F7A}"/>
              </a:ext>
            </a:extLst>
          </p:cNvPr>
          <p:cNvSpPr>
            <a:spLocks noChangeArrowheads="1"/>
          </p:cNvSpPr>
          <p:nvPr/>
        </p:nvSpPr>
        <p:spPr bwMode="auto">
          <a:xfrm>
            <a:off x="5943113" y="6125074"/>
            <a:ext cx="35990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000" b="1" dirty="0">
                <a:solidFill>
                  <a:schemeClr val="bg1"/>
                </a:solidFill>
                <a:latin typeface="Calibri" pitchFamily="34" charset="0"/>
                <a:ea typeface="Calibri" pitchFamily="34" charset="0"/>
                <a:cs typeface="Calibri" pitchFamily="34" charset="0"/>
              </a:rPr>
              <a:t>V</a:t>
            </a:r>
            <a:r>
              <a:rPr lang="lt-LT" sz="6000" b="1" dirty="0">
                <a:solidFill>
                  <a:schemeClr val="bg1"/>
                </a:solidFill>
                <a:latin typeface="Calibri" pitchFamily="34" charset="0"/>
                <a:ea typeface="Calibri" pitchFamily="34" charset="0"/>
                <a:cs typeface="Calibri" pitchFamily="34" charset="0"/>
              </a:rPr>
              <a:t>BE A</a:t>
            </a:r>
            <a:r>
              <a:rPr lang="en-US" sz="6000" b="1" dirty="0">
                <a:solidFill>
                  <a:schemeClr val="bg1"/>
                </a:solidFill>
                <a:latin typeface="Calibri" pitchFamily="34" charset="0"/>
                <a:ea typeface="Calibri" pitchFamily="34" charset="0"/>
                <a:cs typeface="Calibri" pitchFamily="34" charset="0"/>
              </a:rPr>
              <a:t> =</a:t>
            </a:r>
            <a:r>
              <a:rPr lang="lt-LT" sz="6000" b="1" dirty="0">
                <a:solidFill>
                  <a:schemeClr val="bg1"/>
                </a:solidFill>
                <a:latin typeface="Calibri" pitchFamily="34" charset="0"/>
                <a:ea typeface="Calibri" pitchFamily="34" charset="0"/>
                <a:cs typeface="Calibri" pitchFamily="34" charset="0"/>
              </a:rPr>
              <a:t> </a:t>
            </a:r>
            <a:r>
              <a:rPr lang="lt-LT" sz="6000" b="1" i="1" dirty="0">
                <a:solidFill>
                  <a:schemeClr val="bg1"/>
                </a:solidFill>
                <a:latin typeface="Calibri" pitchFamily="34" charset="0"/>
                <a:ea typeface="Calibri" pitchFamily="34" charset="0"/>
                <a:cs typeface="Calibri" pitchFamily="34" charset="0"/>
              </a:rPr>
              <a:t>50</a:t>
            </a:r>
            <a:endParaRPr lang="lt-LT" sz="6000" b="1" dirty="0">
              <a:solidFill>
                <a:schemeClr val="bg1"/>
              </a:solidFill>
              <a:latin typeface="Calibri" pitchFamily="34" charset="0"/>
              <a:ea typeface="Calibri" pitchFamily="34" charset="0"/>
              <a:cs typeface="Calibri" pitchFamily="34" charset="0"/>
            </a:endParaRPr>
          </a:p>
        </p:txBody>
      </p:sp>
      <p:sp>
        <p:nvSpPr>
          <p:cNvPr id="5" name="Rectangle 10">
            <a:extLst>
              <a:ext uri="{FF2B5EF4-FFF2-40B4-BE49-F238E27FC236}">
                <a16:creationId xmlns:a16="http://schemas.microsoft.com/office/drawing/2014/main" id="{111869E6-E413-BD8A-4B72-8AE8D8E8B457}"/>
              </a:ext>
            </a:extLst>
          </p:cNvPr>
          <p:cNvSpPr>
            <a:spLocks noChangeArrowheads="1"/>
          </p:cNvSpPr>
          <p:nvPr/>
        </p:nvSpPr>
        <p:spPr bwMode="auto">
          <a:xfrm>
            <a:off x="5943113" y="7238089"/>
            <a:ext cx="67569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000" b="1" dirty="0">
                <a:solidFill>
                  <a:schemeClr val="bg1"/>
                </a:solidFill>
                <a:latin typeface="Calibri" pitchFamily="34" charset="0"/>
                <a:ea typeface="Calibri" pitchFamily="34" charset="0"/>
                <a:cs typeface="Calibri" pitchFamily="34" charset="0"/>
              </a:rPr>
              <a:t>V</a:t>
            </a:r>
            <a:r>
              <a:rPr lang="lt-LT" sz="6000" b="1" dirty="0">
                <a:solidFill>
                  <a:schemeClr val="bg1"/>
                </a:solidFill>
                <a:latin typeface="Calibri" pitchFamily="34" charset="0"/>
                <a:ea typeface="Calibri" pitchFamily="34" charset="0"/>
                <a:cs typeface="Calibri" pitchFamily="34" charset="0"/>
              </a:rPr>
              <a:t>BE B</a:t>
            </a:r>
            <a:r>
              <a:rPr lang="en-US" sz="6000" b="1" dirty="0">
                <a:solidFill>
                  <a:schemeClr val="bg1"/>
                </a:solidFill>
                <a:latin typeface="Calibri" pitchFamily="34" charset="0"/>
                <a:ea typeface="Calibri" pitchFamily="34" charset="0"/>
                <a:cs typeface="Calibri" pitchFamily="34" charset="0"/>
              </a:rPr>
              <a:t> =</a:t>
            </a:r>
            <a:r>
              <a:rPr lang="lt-LT" sz="6000" b="1" dirty="0">
                <a:solidFill>
                  <a:schemeClr val="bg1"/>
                </a:solidFill>
                <a:latin typeface="Calibri" pitchFamily="34" charset="0"/>
                <a:ea typeface="Calibri" pitchFamily="34" charset="0"/>
                <a:cs typeface="Calibri" pitchFamily="34" charset="0"/>
              </a:rPr>
              <a:t> </a:t>
            </a:r>
            <a:r>
              <a:rPr lang="lt-LT" sz="6000" b="1" i="1" dirty="0">
                <a:solidFill>
                  <a:schemeClr val="bg1"/>
                </a:solidFill>
                <a:latin typeface="Calibri" pitchFamily="34" charset="0"/>
                <a:ea typeface="Calibri" pitchFamily="34" charset="0"/>
                <a:cs typeface="Calibri" pitchFamily="34" charset="0"/>
              </a:rPr>
              <a:t>50 x </a:t>
            </a:r>
            <a:r>
              <a:rPr lang="lt-LT" sz="6000" b="1" i="1" dirty="0">
                <a:solidFill>
                  <a:schemeClr val="accent6">
                    <a:lumMod val="75000"/>
                  </a:schemeClr>
                </a:solidFill>
                <a:latin typeface="Calibri" pitchFamily="34" charset="0"/>
                <a:ea typeface="Calibri" pitchFamily="34" charset="0"/>
                <a:cs typeface="Calibri" pitchFamily="34" charset="0"/>
              </a:rPr>
              <a:t>0,7</a:t>
            </a:r>
            <a:r>
              <a:rPr lang="en-US" sz="6000" b="1" dirty="0">
                <a:solidFill>
                  <a:schemeClr val="bg1"/>
                </a:solidFill>
                <a:latin typeface="Calibri" pitchFamily="34" charset="0"/>
                <a:ea typeface="Calibri" pitchFamily="34" charset="0"/>
                <a:cs typeface="Calibri" pitchFamily="34" charset="0"/>
              </a:rPr>
              <a:t> =</a:t>
            </a:r>
            <a:r>
              <a:rPr lang="lt-LT" sz="6000" b="1" dirty="0">
                <a:solidFill>
                  <a:schemeClr val="bg1"/>
                </a:solidFill>
                <a:latin typeface="Calibri" pitchFamily="34" charset="0"/>
                <a:ea typeface="Calibri" pitchFamily="34" charset="0"/>
                <a:cs typeface="Calibri" pitchFamily="34" charset="0"/>
              </a:rPr>
              <a:t> 35</a:t>
            </a:r>
          </a:p>
        </p:txBody>
      </p:sp>
      <p:sp>
        <p:nvSpPr>
          <p:cNvPr id="6" name="Rectangle: Rounded Corners 5">
            <a:extLst>
              <a:ext uri="{FF2B5EF4-FFF2-40B4-BE49-F238E27FC236}">
                <a16:creationId xmlns:a16="http://schemas.microsoft.com/office/drawing/2014/main" id="{734E2C7B-F6DD-3D45-3D0F-FEA9A1F568E3}"/>
              </a:ext>
            </a:extLst>
          </p:cNvPr>
          <p:cNvSpPr/>
          <p:nvPr/>
        </p:nvSpPr>
        <p:spPr>
          <a:xfrm>
            <a:off x="3095348" y="342899"/>
            <a:ext cx="11611252" cy="1603967"/>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Pagrindinio ar išplėstinio kurso VBE konvertavimas</a:t>
            </a:r>
            <a:endParaRPr lang="lt-LT" sz="4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860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C3EDC677-FDED-CBDA-13D9-93153BC7FE0C}"/>
              </a:ext>
            </a:extLst>
          </p:cNvPr>
          <p:cNvSpPr/>
          <p:nvPr/>
        </p:nvSpPr>
        <p:spPr>
          <a:xfrm>
            <a:off x="3765325" y="353340"/>
            <a:ext cx="9827333" cy="739826"/>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KONKURSINIO BALO FORMAVIMAS</a:t>
            </a:r>
          </a:p>
        </p:txBody>
      </p:sp>
      <p:sp>
        <p:nvSpPr>
          <p:cNvPr id="3" name="Text Box 7">
            <a:extLst>
              <a:ext uri="{FF2B5EF4-FFF2-40B4-BE49-F238E27FC236}">
                <a16:creationId xmlns:a16="http://schemas.microsoft.com/office/drawing/2014/main" id="{72A97464-B71F-21B8-0E15-A19C91B4AE2C}"/>
              </a:ext>
            </a:extLst>
          </p:cNvPr>
          <p:cNvSpPr txBox="1">
            <a:spLocks noChangeArrowheads="1"/>
          </p:cNvSpPr>
          <p:nvPr/>
        </p:nvSpPr>
        <p:spPr bwMode="auto">
          <a:xfrm>
            <a:off x="5810758" y="6250007"/>
            <a:ext cx="58464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800" b="1" dirty="0">
                <a:solidFill>
                  <a:schemeClr val="bg1"/>
                </a:solidFill>
                <a:latin typeface="Calibri" pitchFamily="34" charset="0"/>
                <a:ea typeface="Calibri" pitchFamily="34" charset="0"/>
                <a:cs typeface="Calibri" pitchFamily="34" charset="0"/>
              </a:rPr>
              <a:t>KB=</a:t>
            </a:r>
            <a:r>
              <a:rPr lang="lt-LT" sz="4800" b="1" dirty="0">
                <a:solidFill>
                  <a:schemeClr val="bg1"/>
                </a:solidFill>
                <a:latin typeface="Calibri" pitchFamily="34" charset="0"/>
                <a:ea typeface="Calibri" pitchFamily="34" charset="0"/>
                <a:cs typeface="Calibri" pitchFamily="34" charset="0"/>
              </a:rPr>
              <a:t>D</a:t>
            </a:r>
            <a:r>
              <a:rPr lang="en-US" sz="4800" b="1" dirty="0">
                <a:solidFill>
                  <a:schemeClr val="bg1"/>
                </a:solidFill>
                <a:latin typeface="Calibri" pitchFamily="34" charset="0"/>
                <a:ea typeface="Calibri" pitchFamily="34" charset="0"/>
                <a:cs typeface="Calibri" pitchFamily="34" charset="0"/>
              </a:rPr>
              <a:t>1+</a:t>
            </a:r>
            <a:r>
              <a:rPr lang="lt-LT" sz="4800" b="1" dirty="0">
                <a:solidFill>
                  <a:schemeClr val="bg1"/>
                </a:solidFill>
                <a:latin typeface="Calibri" pitchFamily="34" charset="0"/>
                <a:ea typeface="Calibri" pitchFamily="34" charset="0"/>
                <a:cs typeface="Calibri" pitchFamily="34" charset="0"/>
              </a:rPr>
              <a:t>D</a:t>
            </a:r>
            <a:r>
              <a:rPr lang="en-US" sz="4800" b="1" dirty="0">
                <a:solidFill>
                  <a:schemeClr val="bg1"/>
                </a:solidFill>
                <a:latin typeface="Calibri" pitchFamily="34" charset="0"/>
                <a:ea typeface="Calibri" pitchFamily="34" charset="0"/>
                <a:cs typeface="Calibri" pitchFamily="34" charset="0"/>
              </a:rPr>
              <a:t>2+</a:t>
            </a:r>
            <a:r>
              <a:rPr lang="lt-LT" sz="4800" b="1" dirty="0">
                <a:solidFill>
                  <a:schemeClr val="bg1"/>
                </a:solidFill>
                <a:latin typeface="Calibri" pitchFamily="34" charset="0"/>
                <a:ea typeface="Calibri" pitchFamily="34" charset="0"/>
                <a:cs typeface="Calibri" pitchFamily="34" charset="0"/>
              </a:rPr>
              <a:t>D</a:t>
            </a:r>
            <a:r>
              <a:rPr lang="en-US" sz="4800" b="1" dirty="0">
                <a:solidFill>
                  <a:schemeClr val="bg1"/>
                </a:solidFill>
                <a:latin typeface="Calibri" pitchFamily="34" charset="0"/>
                <a:ea typeface="Calibri" pitchFamily="34" charset="0"/>
                <a:cs typeface="Calibri" pitchFamily="34" charset="0"/>
              </a:rPr>
              <a:t>3+</a:t>
            </a:r>
            <a:r>
              <a:rPr lang="lt-LT" sz="4800" b="1" dirty="0">
                <a:solidFill>
                  <a:schemeClr val="bg1"/>
                </a:solidFill>
                <a:latin typeface="Calibri" pitchFamily="34" charset="0"/>
                <a:ea typeface="Calibri" pitchFamily="34" charset="0"/>
                <a:cs typeface="Calibri" pitchFamily="34" charset="0"/>
              </a:rPr>
              <a:t>D4+PB</a:t>
            </a:r>
            <a:endParaRPr lang="en-US" sz="4800" b="1" dirty="0">
              <a:solidFill>
                <a:schemeClr val="bg1"/>
              </a:solidFill>
              <a:latin typeface="Calibri" pitchFamily="34" charset="0"/>
              <a:ea typeface="Calibri" pitchFamily="34" charset="0"/>
              <a:cs typeface="Calibri" pitchFamily="34" charset="0"/>
            </a:endParaRPr>
          </a:p>
        </p:txBody>
      </p:sp>
      <p:sp>
        <p:nvSpPr>
          <p:cNvPr id="4" name="Rectangle 8">
            <a:extLst>
              <a:ext uri="{FF2B5EF4-FFF2-40B4-BE49-F238E27FC236}">
                <a16:creationId xmlns:a16="http://schemas.microsoft.com/office/drawing/2014/main" id="{61A73535-A9A6-3D15-1804-14B57DCEC65D}"/>
              </a:ext>
            </a:extLst>
          </p:cNvPr>
          <p:cNvSpPr>
            <a:spLocks noChangeArrowheads="1"/>
          </p:cNvSpPr>
          <p:nvPr/>
        </p:nvSpPr>
        <p:spPr bwMode="auto">
          <a:xfrm>
            <a:off x="5790170" y="1843277"/>
            <a:ext cx="31582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solidFill>
                  <a:schemeClr val="bg1"/>
                </a:solidFill>
                <a:latin typeface="Calibri" pitchFamily="34" charset="0"/>
                <a:ea typeface="Calibri" pitchFamily="34" charset="0"/>
                <a:cs typeface="Calibri" pitchFamily="34" charset="0"/>
              </a:rPr>
              <a:t>D</a:t>
            </a:r>
            <a:r>
              <a:rPr lang="en-US" sz="4400" b="1" dirty="0">
                <a:solidFill>
                  <a:schemeClr val="bg1"/>
                </a:solidFill>
                <a:latin typeface="Calibri" pitchFamily="34" charset="0"/>
                <a:ea typeface="Calibri" pitchFamily="34" charset="0"/>
                <a:cs typeface="Calibri" pitchFamily="34" charset="0"/>
              </a:rPr>
              <a:t>1 =</a:t>
            </a:r>
            <a:r>
              <a:rPr lang="lt-LT" sz="4400" b="1" dirty="0">
                <a:solidFill>
                  <a:schemeClr val="bg1"/>
                </a:solidFill>
                <a:latin typeface="Calibri" pitchFamily="34" charset="0"/>
                <a:ea typeface="Calibri" pitchFamily="34" charset="0"/>
                <a:cs typeface="Calibri" pitchFamily="34" charset="0"/>
              </a:rPr>
              <a:t> VK1</a:t>
            </a:r>
            <a:r>
              <a:rPr lang="en-US" sz="4400" b="1" dirty="0">
                <a:solidFill>
                  <a:schemeClr val="bg1"/>
                </a:solidFill>
                <a:latin typeface="Calibri" pitchFamily="34" charset="0"/>
                <a:ea typeface="Calibri" pitchFamily="34" charset="0"/>
                <a:cs typeface="Calibri" pitchFamily="34" charset="0"/>
              </a:rPr>
              <a:t>·</a:t>
            </a:r>
            <a:r>
              <a:rPr lang="lt-LT" sz="4400" b="1" dirty="0">
                <a:solidFill>
                  <a:schemeClr val="bg1"/>
                </a:solidFill>
                <a:latin typeface="Calibri" pitchFamily="34" charset="0"/>
                <a:ea typeface="Calibri" pitchFamily="34" charset="0"/>
                <a:cs typeface="Calibri" pitchFamily="34" charset="0"/>
              </a:rPr>
              <a:t>0,4</a:t>
            </a:r>
          </a:p>
        </p:txBody>
      </p:sp>
      <p:sp>
        <p:nvSpPr>
          <p:cNvPr id="5" name="Rectangle 9">
            <a:extLst>
              <a:ext uri="{FF2B5EF4-FFF2-40B4-BE49-F238E27FC236}">
                <a16:creationId xmlns:a16="http://schemas.microsoft.com/office/drawing/2014/main" id="{5BACD8B8-90F4-C43E-9DF4-CD811FB43EC2}"/>
              </a:ext>
            </a:extLst>
          </p:cNvPr>
          <p:cNvSpPr>
            <a:spLocks noChangeArrowheads="1"/>
          </p:cNvSpPr>
          <p:nvPr/>
        </p:nvSpPr>
        <p:spPr bwMode="auto">
          <a:xfrm>
            <a:off x="5810758" y="3484207"/>
            <a:ext cx="62055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solidFill>
                  <a:schemeClr val="bg1"/>
                </a:solidFill>
                <a:latin typeface="Calibri" pitchFamily="34" charset="0"/>
                <a:ea typeface="Calibri" pitchFamily="34" charset="0"/>
                <a:cs typeface="Calibri" pitchFamily="34" charset="0"/>
              </a:rPr>
              <a:t>D</a:t>
            </a:r>
            <a:r>
              <a:rPr lang="en-US" sz="4400" b="1" dirty="0">
                <a:solidFill>
                  <a:schemeClr val="bg1"/>
                </a:solidFill>
                <a:latin typeface="Calibri" pitchFamily="34" charset="0"/>
                <a:ea typeface="Calibri" pitchFamily="34" charset="0"/>
                <a:cs typeface="Calibri" pitchFamily="34" charset="0"/>
              </a:rPr>
              <a:t>3 =</a:t>
            </a:r>
            <a:r>
              <a:rPr lang="lt-LT" sz="4400" b="1" dirty="0">
                <a:solidFill>
                  <a:schemeClr val="bg1"/>
                </a:solidFill>
                <a:latin typeface="Calibri" pitchFamily="34" charset="0"/>
                <a:ea typeface="Calibri" pitchFamily="34" charset="0"/>
                <a:cs typeface="Calibri" pitchFamily="34" charset="0"/>
              </a:rPr>
              <a:t> (VK3 </a:t>
            </a:r>
            <a:r>
              <a:rPr lang="lt-LT" sz="4400" b="1" i="1" dirty="0">
                <a:solidFill>
                  <a:schemeClr val="bg1"/>
                </a:solidFill>
                <a:latin typeface="Calibri" pitchFamily="34" charset="0"/>
                <a:ea typeface="Calibri" pitchFamily="34" charset="0"/>
                <a:cs typeface="Calibri" pitchFamily="34" charset="0"/>
              </a:rPr>
              <a:t>arba</a:t>
            </a:r>
            <a:r>
              <a:rPr lang="lt-LT" sz="4400" b="1" dirty="0">
                <a:solidFill>
                  <a:schemeClr val="bg1"/>
                </a:solidFill>
                <a:latin typeface="Calibri" pitchFamily="34" charset="0"/>
                <a:ea typeface="Calibri" pitchFamily="34" charset="0"/>
                <a:cs typeface="Calibri" pitchFamily="34" charset="0"/>
              </a:rPr>
              <a:t> MK3) </a:t>
            </a:r>
            <a:r>
              <a:rPr lang="en-US" sz="4400" b="1" dirty="0">
                <a:solidFill>
                  <a:schemeClr val="bg1"/>
                </a:solidFill>
                <a:latin typeface="Calibri" pitchFamily="34" charset="0"/>
                <a:ea typeface="Calibri" pitchFamily="34" charset="0"/>
                <a:cs typeface="Calibri" pitchFamily="34" charset="0"/>
              </a:rPr>
              <a:t>·</a:t>
            </a:r>
            <a:r>
              <a:rPr lang="lt-LT" sz="4400" b="1" dirty="0">
                <a:solidFill>
                  <a:schemeClr val="bg1"/>
                </a:solidFill>
                <a:latin typeface="Calibri" pitchFamily="34" charset="0"/>
                <a:ea typeface="Calibri" pitchFamily="34" charset="0"/>
                <a:cs typeface="Calibri" pitchFamily="34" charset="0"/>
              </a:rPr>
              <a:t> 0,2</a:t>
            </a:r>
          </a:p>
        </p:txBody>
      </p:sp>
      <p:sp>
        <p:nvSpPr>
          <p:cNvPr id="6" name="Rectangle 10">
            <a:extLst>
              <a:ext uri="{FF2B5EF4-FFF2-40B4-BE49-F238E27FC236}">
                <a16:creationId xmlns:a16="http://schemas.microsoft.com/office/drawing/2014/main" id="{3E6EC646-4A4E-5B7C-426C-08FF5DDB9118}"/>
              </a:ext>
            </a:extLst>
          </p:cNvPr>
          <p:cNvSpPr>
            <a:spLocks noChangeArrowheads="1"/>
          </p:cNvSpPr>
          <p:nvPr/>
        </p:nvSpPr>
        <p:spPr bwMode="auto">
          <a:xfrm>
            <a:off x="5788165" y="4395977"/>
            <a:ext cx="62055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solidFill>
                  <a:schemeClr val="bg1"/>
                </a:solidFill>
                <a:latin typeface="Calibri" pitchFamily="34" charset="0"/>
                <a:ea typeface="Calibri" pitchFamily="34" charset="0"/>
                <a:cs typeface="Calibri" pitchFamily="34" charset="0"/>
              </a:rPr>
              <a:t>D4 </a:t>
            </a:r>
            <a:r>
              <a:rPr lang="en-US" sz="4400" b="1" dirty="0">
                <a:solidFill>
                  <a:schemeClr val="bg1"/>
                </a:solidFill>
                <a:latin typeface="Calibri" pitchFamily="34" charset="0"/>
                <a:ea typeface="Calibri" pitchFamily="34" charset="0"/>
                <a:cs typeface="Calibri" pitchFamily="34" charset="0"/>
              </a:rPr>
              <a:t>=</a:t>
            </a:r>
            <a:r>
              <a:rPr lang="lt-LT" sz="4400" b="1" dirty="0">
                <a:solidFill>
                  <a:schemeClr val="bg1"/>
                </a:solidFill>
                <a:latin typeface="Calibri" pitchFamily="34" charset="0"/>
                <a:ea typeface="Calibri" pitchFamily="34" charset="0"/>
                <a:cs typeface="Calibri" pitchFamily="34" charset="0"/>
              </a:rPr>
              <a:t> (VK4 </a:t>
            </a:r>
            <a:r>
              <a:rPr lang="lt-LT" sz="4400" b="1" i="1" dirty="0">
                <a:solidFill>
                  <a:schemeClr val="bg1"/>
                </a:solidFill>
                <a:latin typeface="Calibri" pitchFamily="34" charset="0"/>
                <a:ea typeface="Calibri" pitchFamily="34" charset="0"/>
                <a:cs typeface="Calibri" pitchFamily="34" charset="0"/>
              </a:rPr>
              <a:t>arba</a:t>
            </a:r>
            <a:r>
              <a:rPr lang="lt-LT" sz="4400" b="1" dirty="0">
                <a:solidFill>
                  <a:schemeClr val="bg1"/>
                </a:solidFill>
                <a:latin typeface="Calibri" pitchFamily="34" charset="0"/>
                <a:ea typeface="Calibri" pitchFamily="34" charset="0"/>
                <a:cs typeface="Calibri" pitchFamily="34" charset="0"/>
              </a:rPr>
              <a:t> MK4) </a:t>
            </a:r>
            <a:r>
              <a:rPr lang="en-US" sz="4400" b="1" dirty="0">
                <a:solidFill>
                  <a:schemeClr val="bg1"/>
                </a:solidFill>
                <a:latin typeface="Calibri" pitchFamily="34" charset="0"/>
                <a:ea typeface="Calibri" pitchFamily="34" charset="0"/>
                <a:cs typeface="Calibri" pitchFamily="34" charset="0"/>
              </a:rPr>
              <a:t>·</a:t>
            </a:r>
            <a:r>
              <a:rPr lang="lt-LT" sz="4400" b="1" dirty="0">
                <a:solidFill>
                  <a:schemeClr val="bg1"/>
                </a:solidFill>
                <a:latin typeface="Calibri" pitchFamily="34" charset="0"/>
                <a:ea typeface="Calibri" pitchFamily="34" charset="0"/>
                <a:cs typeface="Calibri" pitchFamily="34" charset="0"/>
              </a:rPr>
              <a:t> 0,2</a:t>
            </a:r>
          </a:p>
        </p:txBody>
      </p:sp>
      <p:sp>
        <p:nvSpPr>
          <p:cNvPr id="7" name="Rectangle 6">
            <a:extLst>
              <a:ext uri="{FF2B5EF4-FFF2-40B4-BE49-F238E27FC236}">
                <a16:creationId xmlns:a16="http://schemas.microsoft.com/office/drawing/2014/main" id="{EB33DE6D-0B61-BA2F-66B8-23DEA9D4738A}"/>
              </a:ext>
            </a:extLst>
          </p:cNvPr>
          <p:cNvSpPr>
            <a:spLocks noChangeArrowheads="1"/>
          </p:cNvSpPr>
          <p:nvPr/>
        </p:nvSpPr>
        <p:spPr bwMode="auto">
          <a:xfrm>
            <a:off x="5793618" y="2656707"/>
            <a:ext cx="62924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t-LT" sz="4400" b="1" dirty="0">
                <a:solidFill>
                  <a:schemeClr val="bg1"/>
                </a:solidFill>
                <a:latin typeface="Calibri" pitchFamily="34" charset="0"/>
                <a:ea typeface="Calibri" pitchFamily="34" charset="0"/>
                <a:cs typeface="Calibri" pitchFamily="34" charset="0"/>
              </a:rPr>
              <a:t>D2</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(VK2 </a:t>
            </a:r>
            <a:r>
              <a:rPr lang="lt-LT" sz="4400" b="1" i="1" dirty="0">
                <a:solidFill>
                  <a:schemeClr val="bg1"/>
                </a:solidFill>
                <a:latin typeface="Calibri" pitchFamily="34" charset="0"/>
                <a:ea typeface="Calibri" pitchFamily="34" charset="0"/>
                <a:cs typeface="Calibri" pitchFamily="34" charset="0"/>
              </a:rPr>
              <a:t>arba</a:t>
            </a:r>
            <a:r>
              <a:rPr lang="lt-LT" sz="4400" b="1" dirty="0">
                <a:solidFill>
                  <a:schemeClr val="bg1"/>
                </a:solidFill>
                <a:latin typeface="Calibri" pitchFamily="34" charset="0"/>
                <a:ea typeface="Calibri" pitchFamily="34" charset="0"/>
                <a:cs typeface="Calibri" pitchFamily="34" charset="0"/>
              </a:rPr>
              <a:t> MK2) </a:t>
            </a:r>
            <a:r>
              <a:rPr lang="en-US" sz="4400" b="1" dirty="0">
                <a:solidFill>
                  <a:schemeClr val="bg1"/>
                </a:solidFill>
                <a:latin typeface="Calibri" pitchFamily="34" charset="0"/>
                <a:ea typeface="Calibri" pitchFamily="34" charset="0"/>
                <a:cs typeface="Calibri" pitchFamily="34" charset="0"/>
              </a:rPr>
              <a:t>·</a:t>
            </a:r>
            <a:r>
              <a:rPr lang="lt-LT" sz="4400" b="1" dirty="0">
                <a:solidFill>
                  <a:schemeClr val="bg1"/>
                </a:solidFill>
                <a:latin typeface="Calibri" pitchFamily="34" charset="0"/>
                <a:ea typeface="Calibri" pitchFamily="34" charset="0"/>
                <a:cs typeface="Calibri" pitchFamily="34" charset="0"/>
              </a:rPr>
              <a:t> 0,2</a:t>
            </a:r>
          </a:p>
        </p:txBody>
      </p:sp>
      <p:sp>
        <p:nvSpPr>
          <p:cNvPr id="8" name="Rectangle 8">
            <a:extLst>
              <a:ext uri="{FF2B5EF4-FFF2-40B4-BE49-F238E27FC236}">
                <a16:creationId xmlns:a16="http://schemas.microsoft.com/office/drawing/2014/main" id="{0B334258-2B0B-4FEA-FC00-D8F50FF3B631}"/>
              </a:ext>
            </a:extLst>
          </p:cNvPr>
          <p:cNvSpPr>
            <a:spLocks noChangeArrowheads="1"/>
          </p:cNvSpPr>
          <p:nvPr/>
        </p:nvSpPr>
        <p:spPr bwMode="auto">
          <a:xfrm>
            <a:off x="3773346" y="5295900"/>
            <a:ext cx="10953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2400" b="1" dirty="0">
                <a:solidFill>
                  <a:schemeClr val="bg1"/>
                </a:solidFill>
                <a:latin typeface="Calibri" pitchFamily="34" charset="0"/>
                <a:ea typeface="Calibri" pitchFamily="34" charset="0"/>
                <a:cs typeface="Calibri" pitchFamily="34" charset="0"/>
              </a:rPr>
              <a:t>VK – yra VBE įvertinimas konvertuotas į </a:t>
            </a:r>
            <a:r>
              <a:rPr lang="lt-LT" sz="2400" b="1" dirty="0" err="1">
                <a:solidFill>
                  <a:schemeClr val="bg1"/>
                </a:solidFill>
                <a:latin typeface="Calibri" pitchFamily="34" charset="0"/>
                <a:ea typeface="Calibri" pitchFamily="34" charset="0"/>
                <a:cs typeface="Calibri" pitchFamily="34" charset="0"/>
              </a:rPr>
              <a:t>dešimtbalę</a:t>
            </a:r>
            <a:r>
              <a:rPr lang="lt-LT" sz="2400" b="1" dirty="0">
                <a:solidFill>
                  <a:schemeClr val="bg1"/>
                </a:solidFill>
                <a:latin typeface="Calibri" pitchFamily="34" charset="0"/>
                <a:ea typeface="Calibri" pitchFamily="34" charset="0"/>
                <a:cs typeface="Calibri" pitchFamily="34" charset="0"/>
              </a:rPr>
              <a:t> sistemą.</a:t>
            </a:r>
          </a:p>
          <a:p>
            <a:r>
              <a:rPr lang="lt-LT" sz="2400" b="1" dirty="0">
                <a:solidFill>
                  <a:schemeClr val="bg1"/>
                </a:solidFill>
                <a:latin typeface="Calibri" pitchFamily="34" charset="0"/>
                <a:ea typeface="Calibri" pitchFamily="34" charset="0"/>
                <a:cs typeface="Calibri" pitchFamily="34" charset="0"/>
              </a:rPr>
              <a:t>MK – yra dalyko metinio įvertinimas konvertuotas į VBE ir paskui </a:t>
            </a:r>
            <a:r>
              <a:rPr lang="lt-LT" sz="2400" b="1" dirty="0" err="1">
                <a:solidFill>
                  <a:schemeClr val="bg1"/>
                </a:solidFill>
                <a:latin typeface="Calibri" pitchFamily="34" charset="0"/>
                <a:ea typeface="Calibri" pitchFamily="34" charset="0"/>
                <a:cs typeface="Calibri" pitchFamily="34" charset="0"/>
              </a:rPr>
              <a:t>dešimtbalę</a:t>
            </a:r>
            <a:r>
              <a:rPr lang="lt-LT" sz="2400" b="1" dirty="0">
                <a:solidFill>
                  <a:schemeClr val="bg1"/>
                </a:solidFill>
                <a:latin typeface="Calibri" pitchFamily="34" charset="0"/>
                <a:ea typeface="Calibri" pitchFamily="34" charset="0"/>
                <a:cs typeface="Calibri" pitchFamily="34" charset="0"/>
              </a:rPr>
              <a:t> sistemą.</a:t>
            </a:r>
          </a:p>
        </p:txBody>
      </p:sp>
    </p:spTree>
    <p:extLst>
      <p:ext uri="{BB962C8B-B14F-4D97-AF65-F5344CB8AC3E}">
        <p14:creationId xmlns:p14="http://schemas.microsoft.com/office/powerpoint/2010/main" val="101232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036885" y="5439914"/>
            <a:ext cx="6444830" cy="6332045"/>
          </a:xfrm>
          <a:custGeom>
            <a:avLst/>
            <a:gdLst/>
            <a:ahLst/>
            <a:cxnLst/>
            <a:rect l="l" t="t" r="r" b="b"/>
            <a:pathLst>
              <a:path w="6444830" h="6332045">
                <a:moveTo>
                  <a:pt x="0" y="0"/>
                </a:moveTo>
                <a:lnTo>
                  <a:pt x="6444830" y="0"/>
                </a:lnTo>
                <a:lnTo>
                  <a:pt x="6444830" y="6332046"/>
                </a:lnTo>
                <a:lnTo>
                  <a:pt x="0" y="6332046"/>
                </a:lnTo>
                <a:lnTo>
                  <a:pt x="0" y="0"/>
                </a:lnTo>
                <a:close/>
              </a:path>
            </a:pathLst>
          </a:custGeom>
          <a:blipFill>
            <a:blip r:embed="rId2">
              <a:alphaModFix amt="9999"/>
            </a:blip>
            <a:stretch>
              <a:fillRect/>
            </a:stretch>
          </a:blipFill>
        </p:spPr>
      </p:sp>
      <p:sp>
        <p:nvSpPr>
          <p:cNvPr id="8" name="Freeform 8"/>
          <p:cNvSpPr/>
          <p:nvPr/>
        </p:nvSpPr>
        <p:spPr>
          <a:xfrm>
            <a:off x="930367" y="8420269"/>
            <a:ext cx="2463820" cy="808340"/>
          </a:xfrm>
          <a:custGeom>
            <a:avLst/>
            <a:gdLst/>
            <a:ahLst/>
            <a:cxnLst/>
            <a:rect l="l" t="t" r="r" b="b"/>
            <a:pathLst>
              <a:path w="2463820" h="808340">
                <a:moveTo>
                  <a:pt x="0" y="0"/>
                </a:moveTo>
                <a:lnTo>
                  <a:pt x="2463820" y="0"/>
                </a:lnTo>
                <a:lnTo>
                  <a:pt x="2463820" y="808340"/>
                </a:lnTo>
                <a:lnTo>
                  <a:pt x="0" y="808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930367" y="9384317"/>
            <a:ext cx="1854044" cy="462434"/>
          </a:xfrm>
          <a:prstGeom prst="rect">
            <a:avLst/>
          </a:prstGeom>
        </p:spPr>
        <p:txBody>
          <a:bodyPr lIns="0" tIns="0" rIns="0" bIns="0" rtlCol="0" anchor="t">
            <a:spAutoFit/>
          </a:bodyPr>
          <a:lstStyle/>
          <a:p>
            <a:pPr algn="just">
              <a:lnSpc>
                <a:spcPts val="3900"/>
              </a:lnSpc>
            </a:pPr>
            <a:r>
              <a:rPr lang="en-US" sz="3000" b="1" spc="126" dirty="0">
                <a:solidFill>
                  <a:srgbClr val="FFFFFF"/>
                </a:solidFill>
                <a:latin typeface="Neue Montreal Medium" panose="00000600000000000000" pitchFamily="50" charset="-70"/>
                <a:ea typeface="Neue Montreal Bold"/>
                <a:cs typeface="Neue Montreal Bold"/>
                <a:sym typeface="Neue Montreal Bold"/>
              </a:rPr>
              <a:t>mruni.eu</a:t>
            </a:r>
          </a:p>
        </p:txBody>
      </p:sp>
      <p:sp>
        <p:nvSpPr>
          <p:cNvPr id="2" name="Text Placeholder 1">
            <a:extLst>
              <a:ext uri="{FF2B5EF4-FFF2-40B4-BE49-F238E27FC236}">
                <a16:creationId xmlns:a16="http://schemas.microsoft.com/office/drawing/2014/main" id="{963DACCB-181F-F3EB-0321-B5C84A48A088}"/>
              </a:ext>
            </a:extLst>
          </p:cNvPr>
          <p:cNvSpPr txBox="1">
            <a:spLocks/>
          </p:cNvSpPr>
          <p:nvPr/>
        </p:nvSpPr>
        <p:spPr>
          <a:xfrm>
            <a:off x="2852213" y="2476500"/>
            <a:ext cx="11726647" cy="416362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chemeClr val="bg1"/>
                </a:solidFill>
                <a:latin typeface="Calibri" panose="020F0502020204030204" pitchFamily="34" charset="0"/>
                <a:cs typeface="Calibri" panose="020F0502020204030204" pitchFamily="34" charset="0"/>
              </a:rPr>
              <a:t>MINIMAL</a:t>
            </a:r>
            <a:r>
              <a:rPr lang="lt-LT" sz="6600" b="1" dirty="0">
                <a:solidFill>
                  <a:schemeClr val="bg1"/>
                </a:solidFill>
                <a:latin typeface="Calibri" panose="020F0502020204030204" pitchFamily="34" charset="0"/>
                <a:cs typeface="Calibri" panose="020F0502020204030204" pitchFamily="34" charset="0"/>
              </a:rPr>
              <a:t>ŪS</a:t>
            </a:r>
          </a:p>
          <a:p>
            <a:pPr algn="ctr"/>
            <a:r>
              <a:rPr lang="lt-LT" sz="6600" b="1" dirty="0">
                <a:solidFill>
                  <a:schemeClr val="bg1"/>
                </a:solidFill>
                <a:latin typeface="Calibri" panose="020F0502020204030204" pitchFamily="34" charset="0"/>
                <a:cs typeface="Calibri" panose="020F0502020204030204" pitchFamily="34" charset="0"/>
              </a:rPr>
              <a:t>REIKALAVIMAI</a:t>
            </a:r>
          </a:p>
          <a:p>
            <a:pPr algn="ctr"/>
            <a:r>
              <a:rPr lang="lt-LT" sz="6600" b="1" dirty="0">
                <a:solidFill>
                  <a:schemeClr val="bg1"/>
                </a:solidFill>
                <a:latin typeface="Calibri" panose="020F0502020204030204" pitchFamily="34" charset="0"/>
                <a:cs typeface="Calibri" panose="020F0502020204030204" pitchFamily="34" charset="0"/>
              </a:rPr>
              <a:t>2026 metais</a:t>
            </a:r>
            <a:endParaRPr lang="en-LT" sz="6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E0BD5EDD-E918-09C1-F316-93BE777EA0B9}"/>
              </a:ext>
            </a:extLst>
          </p:cNvPr>
          <p:cNvSpPr/>
          <p:nvPr/>
        </p:nvSpPr>
        <p:spPr>
          <a:xfrm>
            <a:off x="3919713" y="378011"/>
            <a:ext cx="9840403" cy="569030"/>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KONKURSINIO BALO FORMAVIMAS</a:t>
            </a:r>
          </a:p>
        </p:txBody>
      </p:sp>
      <p:sp>
        <p:nvSpPr>
          <p:cNvPr id="3" name="Text Box 7">
            <a:extLst>
              <a:ext uri="{FF2B5EF4-FFF2-40B4-BE49-F238E27FC236}">
                <a16:creationId xmlns:a16="http://schemas.microsoft.com/office/drawing/2014/main" id="{FF3EAF9D-0A35-1270-BD46-78ABD6B63DB2}"/>
              </a:ext>
            </a:extLst>
          </p:cNvPr>
          <p:cNvSpPr txBox="1">
            <a:spLocks noChangeArrowheads="1"/>
          </p:cNvSpPr>
          <p:nvPr/>
        </p:nvSpPr>
        <p:spPr bwMode="auto">
          <a:xfrm>
            <a:off x="7195549" y="5483261"/>
            <a:ext cx="360066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0" b="1" dirty="0">
                <a:solidFill>
                  <a:schemeClr val="bg1"/>
                </a:solidFill>
                <a:latin typeface="Calibri" pitchFamily="34" charset="0"/>
                <a:ea typeface="Calibri" pitchFamily="34" charset="0"/>
                <a:cs typeface="Calibri" pitchFamily="34" charset="0"/>
              </a:rPr>
              <a:t>KB</a:t>
            </a:r>
            <a:r>
              <a:rPr lang="lt-LT" sz="8000" b="1" dirty="0">
                <a:solidFill>
                  <a:schemeClr val="bg1"/>
                </a:solidFill>
                <a:latin typeface="Calibri" pitchFamily="34" charset="0"/>
                <a:ea typeface="Calibri" pitchFamily="34" charset="0"/>
                <a:cs typeface="Calibri" pitchFamily="34" charset="0"/>
              </a:rPr>
              <a:t> </a:t>
            </a:r>
            <a:r>
              <a:rPr lang="en-US" sz="8000" b="1" dirty="0">
                <a:solidFill>
                  <a:schemeClr val="bg1"/>
                </a:solidFill>
                <a:latin typeface="Calibri" pitchFamily="34" charset="0"/>
                <a:ea typeface="Calibri" pitchFamily="34" charset="0"/>
                <a:cs typeface="Calibri" pitchFamily="34" charset="0"/>
              </a:rPr>
              <a:t>=</a:t>
            </a:r>
            <a:r>
              <a:rPr lang="lt-LT" sz="8000" b="1" dirty="0">
                <a:solidFill>
                  <a:schemeClr val="bg1"/>
                </a:solidFill>
                <a:latin typeface="Calibri" pitchFamily="34" charset="0"/>
                <a:ea typeface="Calibri" pitchFamily="34" charset="0"/>
                <a:cs typeface="Calibri" pitchFamily="34" charset="0"/>
              </a:rPr>
              <a:t> 2,7</a:t>
            </a:r>
            <a:endParaRPr lang="en-US" sz="8000" b="1" dirty="0">
              <a:solidFill>
                <a:schemeClr val="bg1"/>
              </a:solidFill>
              <a:latin typeface="Calibri" pitchFamily="34" charset="0"/>
              <a:ea typeface="Calibri" pitchFamily="34" charset="0"/>
              <a:cs typeface="Calibri" pitchFamily="34" charset="0"/>
            </a:endParaRPr>
          </a:p>
        </p:txBody>
      </p:sp>
      <p:sp>
        <p:nvSpPr>
          <p:cNvPr id="4" name="Rectangle 8">
            <a:extLst>
              <a:ext uri="{FF2B5EF4-FFF2-40B4-BE49-F238E27FC236}">
                <a16:creationId xmlns:a16="http://schemas.microsoft.com/office/drawing/2014/main" id="{90D1E999-A96D-87D7-3564-52EC693E1897}"/>
              </a:ext>
            </a:extLst>
          </p:cNvPr>
          <p:cNvSpPr>
            <a:spLocks noChangeArrowheads="1"/>
          </p:cNvSpPr>
          <p:nvPr/>
        </p:nvSpPr>
        <p:spPr bwMode="auto">
          <a:xfrm>
            <a:off x="5847944" y="2098357"/>
            <a:ext cx="22172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a:t>
            </a:r>
            <a:r>
              <a:rPr lang="en-US" sz="4400" b="1" dirty="0">
                <a:solidFill>
                  <a:schemeClr val="bg1"/>
                </a:solidFill>
                <a:latin typeface="Calibri" pitchFamily="34" charset="0"/>
                <a:ea typeface="Calibri" pitchFamily="34" charset="0"/>
                <a:cs typeface="Calibri" pitchFamily="34" charset="0"/>
              </a:rPr>
              <a:t>1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0</a:t>
            </a:r>
            <a:endParaRPr lang="lt-LT" sz="4400" b="1" dirty="0">
              <a:solidFill>
                <a:schemeClr val="bg1"/>
              </a:solidFill>
              <a:latin typeface="Calibri" pitchFamily="34" charset="0"/>
              <a:ea typeface="Calibri" pitchFamily="34" charset="0"/>
              <a:cs typeface="Calibri" pitchFamily="34" charset="0"/>
            </a:endParaRPr>
          </a:p>
        </p:txBody>
      </p:sp>
      <p:sp>
        <p:nvSpPr>
          <p:cNvPr id="5" name="Rectangle 9">
            <a:extLst>
              <a:ext uri="{FF2B5EF4-FFF2-40B4-BE49-F238E27FC236}">
                <a16:creationId xmlns:a16="http://schemas.microsoft.com/office/drawing/2014/main" id="{C7BCD140-AB26-FEEC-7A2B-FA55C41CB9A3}"/>
              </a:ext>
            </a:extLst>
          </p:cNvPr>
          <p:cNvSpPr>
            <a:spLocks noChangeArrowheads="1"/>
          </p:cNvSpPr>
          <p:nvPr/>
        </p:nvSpPr>
        <p:spPr bwMode="auto">
          <a:xfrm>
            <a:off x="5867400" y="2858598"/>
            <a:ext cx="5801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a:t>
            </a:r>
            <a:r>
              <a:rPr lang="en-US" sz="4400" b="1" dirty="0">
                <a:solidFill>
                  <a:schemeClr val="bg1"/>
                </a:solidFill>
                <a:latin typeface="Calibri" pitchFamily="34" charset="0"/>
                <a:ea typeface="Calibri" pitchFamily="34" charset="0"/>
                <a:cs typeface="Calibri" pitchFamily="34" charset="0"/>
              </a:rPr>
              <a:t>2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(Mat. B)</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35 </a:t>
            </a:r>
          </a:p>
        </p:txBody>
      </p:sp>
      <p:sp>
        <p:nvSpPr>
          <p:cNvPr id="6" name="Rectangle 10">
            <a:extLst>
              <a:ext uri="{FF2B5EF4-FFF2-40B4-BE49-F238E27FC236}">
                <a16:creationId xmlns:a16="http://schemas.microsoft.com/office/drawing/2014/main" id="{C3546A86-948B-DA60-ED2B-359086811059}"/>
              </a:ext>
            </a:extLst>
          </p:cNvPr>
          <p:cNvSpPr>
            <a:spLocks noChangeArrowheads="1"/>
          </p:cNvSpPr>
          <p:nvPr/>
        </p:nvSpPr>
        <p:spPr bwMode="auto">
          <a:xfrm>
            <a:off x="5881152" y="3577361"/>
            <a:ext cx="67309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a:t>
            </a:r>
            <a:r>
              <a:rPr lang="en-US" sz="4400" b="1" dirty="0">
                <a:solidFill>
                  <a:schemeClr val="bg1"/>
                </a:solidFill>
                <a:latin typeface="Calibri" pitchFamily="34" charset="0"/>
                <a:ea typeface="Calibri" pitchFamily="34" charset="0"/>
                <a:cs typeface="Calibri" pitchFamily="34" charset="0"/>
              </a:rPr>
              <a:t>3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(Užsienio k.)</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50 </a:t>
            </a:r>
          </a:p>
        </p:txBody>
      </p:sp>
      <p:sp>
        <p:nvSpPr>
          <p:cNvPr id="7" name="Rectangle 8">
            <a:extLst>
              <a:ext uri="{FF2B5EF4-FFF2-40B4-BE49-F238E27FC236}">
                <a16:creationId xmlns:a16="http://schemas.microsoft.com/office/drawing/2014/main" id="{7552872C-1F3C-9AFF-4A5A-A7B176556661}"/>
              </a:ext>
            </a:extLst>
          </p:cNvPr>
          <p:cNvSpPr>
            <a:spLocks noChangeArrowheads="1"/>
          </p:cNvSpPr>
          <p:nvPr/>
        </p:nvSpPr>
        <p:spPr bwMode="auto">
          <a:xfrm>
            <a:off x="5907142" y="4320508"/>
            <a:ext cx="55572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BE4</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(Liet. A)</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50</a:t>
            </a:r>
          </a:p>
        </p:txBody>
      </p:sp>
    </p:spTree>
    <p:extLst>
      <p:ext uri="{BB962C8B-B14F-4D97-AF65-F5344CB8AC3E}">
        <p14:creationId xmlns:p14="http://schemas.microsoft.com/office/powerpoint/2010/main" val="417907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76C8892B-E4B9-76A9-C619-F58E4CDC7F44}"/>
              </a:ext>
            </a:extLst>
          </p:cNvPr>
          <p:cNvSpPr/>
          <p:nvPr/>
        </p:nvSpPr>
        <p:spPr>
          <a:xfrm>
            <a:off x="3733800" y="299762"/>
            <a:ext cx="9383203" cy="788227"/>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KONKURSINIO BALO FORMAVIMAS</a:t>
            </a:r>
          </a:p>
        </p:txBody>
      </p:sp>
      <p:sp>
        <p:nvSpPr>
          <p:cNvPr id="3" name="Text Box 7">
            <a:extLst>
              <a:ext uri="{FF2B5EF4-FFF2-40B4-BE49-F238E27FC236}">
                <a16:creationId xmlns:a16="http://schemas.microsoft.com/office/drawing/2014/main" id="{D551B1FF-098D-F1B7-B39A-4763AA1BF09B}"/>
              </a:ext>
            </a:extLst>
          </p:cNvPr>
          <p:cNvSpPr txBox="1">
            <a:spLocks noChangeArrowheads="1"/>
          </p:cNvSpPr>
          <p:nvPr/>
        </p:nvSpPr>
        <p:spPr bwMode="auto">
          <a:xfrm>
            <a:off x="6328345" y="5450519"/>
            <a:ext cx="41200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0" b="1" dirty="0">
                <a:solidFill>
                  <a:schemeClr val="bg1"/>
                </a:solidFill>
                <a:latin typeface="Calibri" pitchFamily="34" charset="0"/>
                <a:ea typeface="Calibri" pitchFamily="34" charset="0"/>
                <a:cs typeface="Calibri" pitchFamily="34" charset="0"/>
              </a:rPr>
              <a:t>KB</a:t>
            </a:r>
            <a:r>
              <a:rPr lang="lt-LT" sz="8000" b="1" dirty="0">
                <a:solidFill>
                  <a:schemeClr val="bg1"/>
                </a:solidFill>
                <a:latin typeface="Calibri" pitchFamily="34" charset="0"/>
                <a:ea typeface="Calibri" pitchFamily="34" charset="0"/>
                <a:cs typeface="Calibri" pitchFamily="34" charset="0"/>
              </a:rPr>
              <a:t> </a:t>
            </a:r>
            <a:r>
              <a:rPr lang="en-US" sz="8000" b="1" dirty="0">
                <a:solidFill>
                  <a:schemeClr val="bg1"/>
                </a:solidFill>
                <a:latin typeface="Calibri" pitchFamily="34" charset="0"/>
                <a:ea typeface="Calibri" pitchFamily="34" charset="0"/>
                <a:cs typeface="Calibri" pitchFamily="34" charset="0"/>
              </a:rPr>
              <a:t>=</a:t>
            </a:r>
            <a:r>
              <a:rPr lang="lt-LT" sz="8000" b="1" dirty="0">
                <a:solidFill>
                  <a:schemeClr val="bg1"/>
                </a:solidFill>
                <a:latin typeface="Calibri" pitchFamily="34" charset="0"/>
                <a:ea typeface="Calibri" pitchFamily="34" charset="0"/>
                <a:cs typeface="Calibri" pitchFamily="34" charset="0"/>
              </a:rPr>
              <a:t> 3,40</a:t>
            </a:r>
            <a:endParaRPr lang="en-US" sz="8000" b="1" dirty="0">
              <a:solidFill>
                <a:schemeClr val="bg1"/>
              </a:solidFill>
              <a:latin typeface="Calibri" pitchFamily="34" charset="0"/>
              <a:ea typeface="Calibri" pitchFamily="34" charset="0"/>
              <a:cs typeface="Calibri" pitchFamily="34" charset="0"/>
            </a:endParaRPr>
          </a:p>
        </p:txBody>
      </p:sp>
      <p:sp>
        <p:nvSpPr>
          <p:cNvPr id="4" name="Rectangle 8">
            <a:extLst>
              <a:ext uri="{FF2B5EF4-FFF2-40B4-BE49-F238E27FC236}">
                <a16:creationId xmlns:a16="http://schemas.microsoft.com/office/drawing/2014/main" id="{1235D5A8-CE5B-384E-546A-813CE7838DF3}"/>
              </a:ext>
            </a:extLst>
          </p:cNvPr>
          <p:cNvSpPr>
            <a:spLocks noChangeArrowheads="1"/>
          </p:cNvSpPr>
          <p:nvPr/>
        </p:nvSpPr>
        <p:spPr bwMode="auto">
          <a:xfrm>
            <a:off x="5486400" y="2063070"/>
            <a:ext cx="5801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a:t>
            </a:r>
            <a:r>
              <a:rPr lang="en-US" sz="4400" b="1" dirty="0">
                <a:solidFill>
                  <a:schemeClr val="bg1"/>
                </a:solidFill>
                <a:latin typeface="Calibri" pitchFamily="34" charset="0"/>
                <a:ea typeface="Calibri" pitchFamily="34" charset="0"/>
                <a:cs typeface="Calibri" pitchFamily="34" charset="0"/>
              </a:rPr>
              <a:t>1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(Mat. B)</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35 </a:t>
            </a:r>
          </a:p>
        </p:txBody>
      </p:sp>
      <p:sp>
        <p:nvSpPr>
          <p:cNvPr id="5" name="Rectangle 9">
            <a:extLst>
              <a:ext uri="{FF2B5EF4-FFF2-40B4-BE49-F238E27FC236}">
                <a16:creationId xmlns:a16="http://schemas.microsoft.com/office/drawing/2014/main" id="{65A86334-A3F2-BC4B-3D6B-936CC269BA6D}"/>
              </a:ext>
            </a:extLst>
          </p:cNvPr>
          <p:cNvSpPr>
            <a:spLocks noChangeArrowheads="1"/>
          </p:cNvSpPr>
          <p:nvPr/>
        </p:nvSpPr>
        <p:spPr bwMode="auto">
          <a:xfrm>
            <a:off x="5519608" y="3493589"/>
            <a:ext cx="67309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BE3</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a:t>
            </a:r>
            <a:r>
              <a:rPr lang="lt-LT" sz="4400" b="1" i="1" dirty="0" err="1">
                <a:solidFill>
                  <a:schemeClr val="bg1"/>
                </a:solidFill>
                <a:latin typeface="Calibri" pitchFamily="34" charset="0"/>
                <a:ea typeface="Calibri" pitchFamily="34" charset="0"/>
                <a:cs typeface="Calibri" pitchFamily="34" charset="0"/>
              </a:rPr>
              <a:t>Užsien</a:t>
            </a:r>
            <a:r>
              <a:rPr lang="en-US" sz="4400" b="1" i="1" dirty="0" err="1">
                <a:solidFill>
                  <a:schemeClr val="bg1"/>
                </a:solidFill>
                <a:latin typeface="Calibri" pitchFamily="34" charset="0"/>
                <a:ea typeface="Calibri" pitchFamily="34" charset="0"/>
                <a:cs typeface="Calibri" pitchFamily="34" charset="0"/>
              </a:rPr>
              <a:t>io</a:t>
            </a:r>
            <a:r>
              <a:rPr lang="en-US" sz="4400" b="1" i="1" dirty="0">
                <a:solidFill>
                  <a:schemeClr val="bg1"/>
                </a:solidFill>
                <a:latin typeface="Calibri" pitchFamily="34" charset="0"/>
                <a:ea typeface="Calibri" pitchFamily="34" charset="0"/>
                <a:cs typeface="Calibri" pitchFamily="34" charset="0"/>
              </a:rPr>
              <a:t> k</a:t>
            </a:r>
            <a:r>
              <a:rPr lang="lt-LT" sz="4400" b="1" i="1" dirty="0">
                <a:solidFill>
                  <a:schemeClr val="bg1"/>
                </a:solidFill>
                <a:latin typeface="Calibri" pitchFamily="34" charset="0"/>
                <a:ea typeface="Calibri" pitchFamily="34" charset="0"/>
                <a:cs typeface="Calibri" pitchFamily="34" charset="0"/>
              </a:rPr>
              <a:t>.)</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50 </a:t>
            </a:r>
          </a:p>
        </p:txBody>
      </p:sp>
      <p:sp>
        <p:nvSpPr>
          <p:cNvPr id="6" name="Rectangle 10">
            <a:extLst>
              <a:ext uri="{FF2B5EF4-FFF2-40B4-BE49-F238E27FC236}">
                <a16:creationId xmlns:a16="http://schemas.microsoft.com/office/drawing/2014/main" id="{ADE58D28-CB80-8767-54E7-E87F4F1F3470}"/>
              </a:ext>
            </a:extLst>
          </p:cNvPr>
          <p:cNvSpPr>
            <a:spLocks noChangeArrowheads="1"/>
          </p:cNvSpPr>
          <p:nvPr/>
        </p:nvSpPr>
        <p:spPr bwMode="auto">
          <a:xfrm>
            <a:off x="5519608" y="2778330"/>
            <a:ext cx="22172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BE2</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0</a:t>
            </a:r>
            <a:endParaRPr lang="lt-LT" sz="4400" b="1" dirty="0">
              <a:solidFill>
                <a:schemeClr val="bg1"/>
              </a:solidFill>
              <a:latin typeface="Calibri" pitchFamily="34" charset="0"/>
              <a:ea typeface="Calibri" pitchFamily="34" charset="0"/>
              <a:cs typeface="Calibri" pitchFamily="34" charset="0"/>
            </a:endParaRPr>
          </a:p>
        </p:txBody>
      </p:sp>
      <p:sp>
        <p:nvSpPr>
          <p:cNvPr id="7" name="Rectangle 8">
            <a:extLst>
              <a:ext uri="{FF2B5EF4-FFF2-40B4-BE49-F238E27FC236}">
                <a16:creationId xmlns:a16="http://schemas.microsoft.com/office/drawing/2014/main" id="{D9A0DEB7-EC3B-022C-B15F-B1C176DF1005}"/>
              </a:ext>
            </a:extLst>
          </p:cNvPr>
          <p:cNvSpPr>
            <a:spLocks noChangeArrowheads="1"/>
          </p:cNvSpPr>
          <p:nvPr/>
        </p:nvSpPr>
        <p:spPr bwMode="auto">
          <a:xfrm>
            <a:off x="5545598" y="4285221"/>
            <a:ext cx="56855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BE4</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(Liet. A)</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50 </a:t>
            </a:r>
          </a:p>
        </p:txBody>
      </p:sp>
    </p:spTree>
    <p:extLst>
      <p:ext uri="{BB962C8B-B14F-4D97-AF65-F5344CB8AC3E}">
        <p14:creationId xmlns:p14="http://schemas.microsoft.com/office/powerpoint/2010/main" val="343159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3" name="Rectangle: Rounded Corners 2">
            <a:extLst>
              <a:ext uri="{FF2B5EF4-FFF2-40B4-BE49-F238E27FC236}">
                <a16:creationId xmlns:a16="http://schemas.microsoft.com/office/drawing/2014/main" id="{34C8B135-8712-7D7A-2536-5FB4D615EDC7}"/>
              </a:ext>
            </a:extLst>
          </p:cNvPr>
          <p:cNvSpPr/>
          <p:nvPr/>
        </p:nvSpPr>
        <p:spPr>
          <a:xfrm>
            <a:off x="3466478" y="320440"/>
            <a:ext cx="11262097" cy="1426859"/>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KONKURSINIO BALO FORMAVIMAS</a:t>
            </a:r>
          </a:p>
          <a:p>
            <a:pPr algn="ctr"/>
            <a:r>
              <a:rPr lang="lt-LT" sz="4000" b="1" dirty="0">
                <a:solidFill>
                  <a:schemeClr val="bg1"/>
                </a:solidFill>
                <a:latin typeface="Calibri" panose="020F0502020204030204" pitchFamily="34" charset="0"/>
                <a:cs typeface="Calibri" panose="020F0502020204030204" pitchFamily="34" charset="0"/>
              </a:rPr>
              <a:t> </a:t>
            </a:r>
            <a:r>
              <a:rPr lang="lt-LT" sz="4000" b="1" i="1" dirty="0">
                <a:solidFill>
                  <a:schemeClr val="bg1"/>
                </a:solidFill>
                <a:latin typeface="Calibri" panose="020F0502020204030204" pitchFamily="34" charset="0"/>
                <a:cs typeface="Calibri" panose="020F0502020204030204" pitchFamily="34" charset="0"/>
              </a:rPr>
              <a:t>POLITIKOS MOKSLŲ KRYPTYJE</a:t>
            </a:r>
          </a:p>
        </p:txBody>
      </p:sp>
      <p:sp>
        <p:nvSpPr>
          <p:cNvPr id="4" name="Text Box 7">
            <a:extLst>
              <a:ext uri="{FF2B5EF4-FFF2-40B4-BE49-F238E27FC236}">
                <a16:creationId xmlns:a16="http://schemas.microsoft.com/office/drawing/2014/main" id="{2168150E-3165-6F3E-6D70-E32C8D7E5BA0}"/>
              </a:ext>
            </a:extLst>
          </p:cNvPr>
          <p:cNvSpPr txBox="1">
            <a:spLocks noChangeArrowheads="1"/>
          </p:cNvSpPr>
          <p:nvPr/>
        </p:nvSpPr>
        <p:spPr bwMode="auto">
          <a:xfrm>
            <a:off x="7050271" y="6382852"/>
            <a:ext cx="4120039" cy="1323439"/>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0" b="1" dirty="0">
                <a:solidFill>
                  <a:schemeClr val="bg1"/>
                </a:solidFill>
                <a:latin typeface="Calibri" pitchFamily="34" charset="0"/>
                <a:ea typeface="Calibri" pitchFamily="34" charset="0"/>
                <a:cs typeface="Calibri" pitchFamily="34" charset="0"/>
              </a:rPr>
              <a:t>KB</a:t>
            </a:r>
            <a:r>
              <a:rPr lang="lt-LT" sz="8000" b="1" dirty="0">
                <a:solidFill>
                  <a:schemeClr val="bg1"/>
                </a:solidFill>
                <a:latin typeface="Calibri" pitchFamily="34" charset="0"/>
                <a:ea typeface="Calibri" pitchFamily="34" charset="0"/>
                <a:cs typeface="Calibri" pitchFamily="34" charset="0"/>
              </a:rPr>
              <a:t> </a:t>
            </a:r>
            <a:r>
              <a:rPr lang="en-US" sz="8000" b="1" dirty="0">
                <a:solidFill>
                  <a:schemeClr val="bg1"/>
                </a:solidFill>
                <a:latin typeface="Calibri" pitchFamily="34" charset="0"/>
                <a:ea typeface="Calibri" pitchFamily="34" charset="0"/>
                <a:cs typeface="Calibri" pitchFamily="34" charset="0"/>
              </a:rPr>
              <a:t>=</a:t>
            </a:r>
            <a:r>
              <a:rPr lang="lt-LT" sz="8000" b="1" dirty="0">
                <a:solidFill>
                  <a:schemeClr val="bg1"/>
                </a:solidFill>
                <a:latin typeface="Calibri" pitchFamily="34" charset="0"/>
                <a:ea typeface="Calibri" pitchFamily="34" charset="0"/>
                <a:cs typeface="Calibri" pitchFamily="34" charset="0"/>
              </a:rPr>
              <a:t> 5,00</a:t>
            </a:r>
            <a:endParaRPr lang="en-US" sz="8000" b="1" dirty="0">
              <a:solidFill>
                <a:schemeClr val="bg1"/>
              </a:solidFill>
              <a:latin typeface="Calibri" pitchFamily="34" charset="0"/>
              <a:ea typeface="Calibri" pitchFamily="34" charset="0"/>
              <a:cs typeface="Calibri" pitchFamily="34" charset="0"/>
            </a:endParaRPr>
          </a:p>
        </p:txBody>
      </p:sp>
      <p:sp>
        <p:nvSpPr>
          <p:cNvPr id="5" name="Rectangle 8">
            <a:extLst>
              <a:ext uri="{FF2B5EF4-FFF2-40B4-BE49-F238E27FC236}">
                <a16:creationId xmlns:a16="http://schemas.microsoft.com/office/drawing/2014/main" id="{E85E59AD-C359-CCF9-7395-2DE9D0A834E7}"/>
              </a:ext>
            </a:extLst>
          </p:cNvPr>
          <p:cNvSpPr>
            <a:spLocks noChangeArrowheads="1"/>
          </p:cNvSpPr>
          <p:nvPr/>
        </p:nvSpPr>
        <p:spPr bwMode="auto">
          <a:xfrm>
            <a:off x="4895249" y="2907248"/>
            <a:ext cx="5853013" cy="769441"/>
          </a:xfrm>
          <a:prstGeom prst="rect">
            <a:avLst/>
          </a:prstGeom>
          <a:noFill/>
          <a:ln>
            <a:noFill/>
          </a:ln>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a:t>
            </a:r>
            <a:r>
              <a:rPr lang="en-US" sz="4400" b="1" dirty="0">
                <a:solidFill>
                  <a:schemeClr val="bg1"/>
                </a:solidFill>
                <a:latin typeface="Calibri" pitchFamily="34" charset="0"/>
                <a:ea typeface="Calibri" pitchFamily="34" charset="0"/>
                <a:cs typeface="Calibri" pitchFamily="34" charset="0"/>
              </a:rPr>
              <a:t>1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(Istorija)</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50 </a:t>
            </a:r>
          </a:p>
        </p:txBody>
      </p:sp>
      <p:sp>
        <p:nvSpPr>
          <p:cNvPr id="6" name="Rectangle 9">
            <a:extLst>
              <a:ext uri="{FF2B5EF4-FFF2-40B4-BE49-F238E27FC236}">
                <a16:creationId xmlns:a16="http://schemas.microsoft.com/office/drawing/2014/main" id="{893FCB11-471F-5350-5266-E664D29F638B}"/>
              </a:ext>
            </a:extLst>
          </p:cNvPr>
          <p:cNvSpPr>
            <a:spLocks noChangeArrowheads="1"/>
          </p:cNvSpPr>
          <p:nvPr/>
        </p:nvSpPr>
        <p:spPr bwMode="auto">
          <a:xfrm>
            <a:off x="4953000" y="4502506"/>
            <a:ext cx="10409260" cy="769441"/>
          </a:xfrm>
          <a:prstGeom prst="rect">
            <a:avLst/>
          </a:prstGeom>
          <a:noFill/>
          <a:ln>
            <a:noFill/>
          </a:ln>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BE3</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a:t>
            </a:r>
            <a:r>
              <a:rPr lang="lt-LT" sz="4400" b="1" i="1" dirty="0" err="1">
                <a:solidFill>
                  <a:schemeClr val="bg1"/>
                </a:solidFill>
                <a:latin typeface="Calibri" pitchFamily="34" charset="0"/>
                <a:ea typeface="Calibri" pitchFamily="34" charset="0"/>
                <a:cs typeface="Calibri" pitchFamily="34" charset="0"/>
              </a:rPr>
              <a:t>Geogafija</a:t>
            </a:r>
            <a:r>
              <a:rPr lang="lt-LT" sz="4400" b="1" i="1" dirty="0">
                <a:solidFill>
                  <a:schemeClr val="bg1"/>
                </a:solidFill>
                <a:latin typeface="Calibri" pitchFamily="34" charset="0"/>
                <a:ea typeface="Calibri" pitchFamily="34" charset="0"/>
                <a:cs typeface="Calibri" pitchFamily="34" charset="0"/>
              </a:rPr>
              <a:t> ar </a:t>
            </a:r>
            <a:r>
              <a:rPr lang="en-US" sz="4400" b="1" i="1" dirty="0" err="1">
                <a:solidFill>
                  <a:schemeClr val="bg1"/>
                </a:solidFill>
                <a:latin typeface="Calibri" pitchFamily="34" charset="0"/>
                <a:ea typeface="Calibri" pitchFamily="34" charset="0"/>
                <a:cs typeface="Calibri" pitchFamily="34" charset="0"/>
              </a:rPr>
              <a:t>Biologija</a:t>
            </a:r>
            <a:r>
              <a:rPr lang="lt-LT" sz="4400" b="1" i="1" dirty="0">
                <a:solidFill>
                  <a:schemeClr val="bg1"/>
                </a:solidFill>
                <a:latin typeface="Calibri" pitchFamily="34" charset="0"/>
                <a:ea typeface="Calibri" pitchFamily="34" charset="0"/>
                <a:cs typeface="Calibri" pitchFamily="34" charset="0"/>
              </a:rPr>
              <a:t>, t.t.)</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50 </a:t>
            </a:r>
          </a:p>
        </p:txBody>
      </p:sp>
      <p:sp>
        <p:nvSpPr>
          <p:cNvPr id="7" name="Rectangle 10">
            <a:extLst>
              <a:ext uri="{FF2B5EF4-FFF2-40B4-BE49-F238E27FC236}">
                <a16:creationId xmlns:a16="http://schemas.microsoft.com/office/drawing/2014/main" id="{19148AC1-C904-BC9C-9703-B0A90CF4711E}"/>
              </a:ext>
            </a:extLst>
          </p:cNvPr>
          <p:cNvSpPr>
            <a:spLocks noChangeArrowheads="1"/>
          </p:cNvSpPr>
          <p:nvPr/>
        </p:nvSpPr>
        <p:spPr bwMode="auto">
          <a:xfrm>
            <a:off x="4927010" y="3704877"/>
            <a:ext cx="6730945" cy="769441"/>
          </a:xfrm>
          <a:prstGeom prst="rect">
            <a:avLst/>
          </a:prstGeom>
          <a:noFill/>
          <a:ln>
            <a:noFill/>
          </a:ln>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BE2</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a:t>
            </a:r>
            <a:r>
              <a:rPr lang="lt-LT" sz="4400" b="1" i="1" dirty="0" err="1">
                <a:solidFill>
                  <a:schemeClr val="bg1"/>
                </a:solidFill>
                <a:latin typeface="Calibri" pitchFamily="34" charset="0"/>
                <a:ea typeface="Calibri" pitchFamily="34" charset="0"/>
                <a:cs typeface="Calibri" pitchFamily="34" charset="0"/>
              </a:rPr>
              <a:t>Užsien</a:t>
            </a:r>
            <a:r>
              <a:rPr lang="en-US" sz="4400" b="1" i="1" dirty="0" err="1">
                <a:solidFill>
                  <a:schemeClr val="bg1"/>
                </a:solidFill>
                <a:latin typeface="Calibri" pitchFamily="34" charset="0"/>
                <a:ea typeface="Calibri" pitchFamily="34" charset="0"/>
                <a:cs typeface="Calibri" pitchFamily="34" charset="0"/>
              </a:rPr>
              <a:t>io</a:t>
            </a:r>
            <a:r>
              <a:rPr lang="en-US" sz="4400" b="1" i="1" dirty="0">
                <a:solidFill>
                  <a:schemeClr val="bg1"/>
                </a:solidFill>
                <a:latin typeface="Calibri" pitchFamily="34" charset="0"/>
                <a:ea typeface="Calibri" pitchFamily="34" charset="0"/>
                <a:cs typeface="Calibri" pitchFamily="34" charset="0"/>
              </a:rPr>
              <a:t> k</a:t>
            </a:r>
            <a:r>
              <a:rPr lang="lt-LT" sz="4400" b="1" i="1" dirty="0">
                <a:solidFill>
                  <a:schemeClr val="bg1"/>
                </a:solidFill>
                <a:latin typeface="Calibri" pitchFamily="34" charset="0"/>
                <a:ea typeface="Calibri" pitchFamily="34" charset="0"/>
                <a:cs typeface="Calibri" pitchFamily="34" charset="0"/>
              </a:rPr>
              <a:t>.)</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50 </a:t>
            </a:r>
          </a:p>
        </p:txBody>
      </p:sp>
      <p:sp>
        <p:nvSpPr>
          <p:cNvPr id="8" name="Rectangle 8">
            <a:extLst>
              <a:ext uri="{FF2B5EF4-FFF2-40B4-BE49-F238E27FC236}">
                <a16:creationId xmlns:a16="http://schemas.microsoft.com/office/drawing/2014/main" id="{8A54A246-8827-59E5-286D-FD903FF32BA8}"/>
              </a:ext>
            </a:extLst>
          </p:cNvPr>
          <p:cNvSpPr>
            <a:spLocks noChangeArrowheads="1"/>
          </p:cNvSpPr>
          <p:nvPr/>
        </p:nvSpPr>
        <p:spPr bwMode="auto">
          <a:xfrm>
            <a:off x="4953000" y="5211768"/>
            <a:ext cx="5685531" cy="769441"/>
          </a:xfrm>
          <a:prstGeom prst="rect">
            <a:avLst/>
          </a:prstGeom>
          <a:noFill/>
          <a:ln>
            <a:noFill/>
          </a:ln>
        </p:spPr>
        <p:txBody>
          <a:bodyPr wrap="none">
            <a:spAutoFit/>
          </a:bodyPr>
          <a:lstStyle/>
          <a:p>
            <a:r>
              <a:rPr lang="en-US" sz="4400" b="1" dirty="0">
                <a:solidFill>
                  <a:schemeClr val="bg1"/>
                </a:solidFill>
                <a:latin typeface="Calibri" pitchFamily="34" charset="0"/>
                <a:ea typeface="Calibri" pitchFamily="34" charset="0"/>
                <a:cs typeface="Calibri" pitchFamily="34" charset="0"/>
              </a:rPr>
              <a:t>V</a:t>
            </a:r>
            <a:r>
              <a:rPr lang="lt-LT" sz="4400" b="1" dirty="0">
                <a:solidFill>
                  <a:schemeClr val="bg1"/>
                </a:solidFill>
                <a:latin typeface="Calibri" pitchFamily="34" charset="0"/>
                <a:ea typeface="Calibri" pitchFamily="34" charset="0"/>
                <a:cs typeface="Calibri" pitchFamily="34" charset="0"/>
              </a:rPr>
              <a:t>BE4</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a:t>
            </a:r>
            <a:r>
              <a:rPr lang="lt-LT" sz="4400" b="1" i="1" dirty="0">
                <a:solidFill>
                  <a:schemeClr val="bg1"/>
                </a:solidFill>
                <a:latin typeface="Calibri" pitchFamily="34" charset="0"/>
                <a:ea typeface="Calibri" pitchFamily="34" charset="0"/>
                <a:cs typeface="Calibri" pitchFamily="34" charset="0"/>
              </a:rPr>
              <a:t>50 (Liet. </a:t>
            </a:r>
            <a:r>
              <a:rPr lang="en-US" sz="4400" b="1" i="1" dirty="0">
                <a:solidFill>
                  <a:schemeClr val="bg1"/>
                </a:solidFill>
                <a:latin typeface="Calibri" pitchFamily="34" charset="0"/>
                <a:ea typeface="Calibri" pitchFamily="34" charset="0"/>
                <a:cs typeface="Calibri" pitchFamily="34" charset="0"/>
              </a:rPr>
              <a:t>A</a:t>
            </a:r>
            <a:r>
              <a:rPr lang="lt-LT" sz="4400" b="1" i="1" dirty="0">
                <a:solidFill>
                  <a:schemeClr val="bg1"/>
                </a:solidFill>
                <a:latin typeface="Calibri" pitchFamily="34" charset="0"/>
                <a:ea typeface="Calibri" pitchFamily="34" charset="0"/>
                <a:cs typeface="Calibri" pitchFamily="34" charset="0"/>
              </a:rPr>
              <a:t>)</a:t>
            </a:r>
            <a:r>
              <a:rPr lang="en-US" sz="4400" b="1" dirty="0">
                <a:solidFill>
                  <a:schemeClr val="bg1"/>
                </a:solidFill>
                <a:latin typeface="Calibri" pitchFamily="34" charset="0"/>
                <a:ea typeface="Calibri" pitchFamily="34" charset="0"/>
                <a:cs typeface="Calibri" pitchFamily="34" charset="0"/>
              </a:rPr>
              <a:t> =</a:t>
            </a:r>
            <a:r>
              <a:rPr lang="lt-LT" sz="4400" b="1" dirty="0">
                <a:solidFill>
                  <a:schemeClr val="bg1"/>
                </a:solidFill>
                <a:latin typeface="Calibri" pitchFamily="34" charset="0"/>
                <a:ea typeface="Calibri" pitchFamily="34" charset="0"/>
                <a:cs typeface="Calibri" pitchFamily="34" charset="0"/>
              </a:rPr>
              <a:t> </a:t>
            </a:r>
            <a:r>
              <a:rPr lang="en-US" sz="4400" b="1" dirty="0">
                <a:solidFill>
                  <a:schemeClr val="bg1"/>
                </a:solidFill>
                <a:latin typeface="Calibri" pitchFamily="34" charset="0"/>
                <a:ea typeface="Calibri" pitchFamily="34" charset="0"/>
                <a:cs typeface="Calibri" pitchFamily="34" charset="0"/>
              </a:rPr>
              <a:t>5</a:t>
            </a:r>
            <a:r>
              <a:rPr lang="lt-LT" sz="4400" b="1" dirty="0">
                <a:solidFill>
                  <a:schemeClr val="bg1"/>
                </a:solidFill>
                <a:latin typeface="Calibri" pitchFamily="34" charset="0"/>
                <a:ea typeface="Calibri" pitchFamily="34" charset="0"/>
                <a:cs typeface="Calibri" pitchFamily="34" charset="0"/>
              </a:rPr>
              <a:t>0 </a:t>
            </a:r>
          </a:p>
        </p:txBody>
      </p:sp>
      <p:sp>
        <p:nvSpPr>
          <p:cNvPr id="12" name="Rectangle 11">
            <a:extLst>
              <a:ext uri="{FF2B5EF4-FFF2-40B4-BE49-F238E27FC236}">
                <a16:creationId xmlns:a16="http://schemas.microsoft.com/office/drawing/2014/main" id="{B2D1123E-891A-8DE9-44CE-BA4CB4BAA91B}"/>
              </a:ext>
            </a:extLst>
          </p:cNvPr>
          <p:cNvSpPr/>
          <p:nvPr/>
        </p:nvSpPr>
        <p:spPr>
          <a:xfrm>
            <a:off x="7289227" y="2126005"/>
            <a:ext cx="3586238" cy="523220"/>
          </a:xfrm>
          <a:prstGeom prst="rect">
            <a:avLst/>
          </a:prstGeom>
          <a:noFill/>
          <a:ln>
            <a:noFill/>
          </a:ln>
        </p:spPr>
        <p:txBody>
          <a:bodyPr wrap="none">
            <a:spAutoFit/>
          </a:bodyPr>
          <a:lstStyle/>
          <a:p>
            <a:r>
              <a:rPr lang="en-US" sz="2800" b="1" dirty="0">
                <a:solidFill>
                  <a:schemeClr val="bg1"/>
                </a:solidFill>
                <a:latin typeface="Calibri" pitchFamily="34" charset="0"/>
                <a:ea typeface="Calibri" pitchFamily="34" charset="0"/>
                <a:cs typeface="Calibri" pitchFamily="34" charset="0"/>
              </a:rPr>
              <a:t>V</a:t>
            </a:r>
            <a:r>
              <a:rPr lang="lt-LT" sz="2800" b="1" dirty="0">
                <a:solidFill>
                  <a:schemeClr val="bg1"/>
                </a:solidFill>
                <a:latin typeface="Calibri" pitchFamily="34" charset="0"/>
                <a:ea typeface="Calibri" pitchFamily="34" charset="0"/>
                <a:cs typeface="Calibri" pitchFamily="34" charset="0"/>
              </a:rPr>
              <a:t>BE</a:t>
            </a:r>
            <a:r>
              <a:rPr lang="en-US" sz="2800" b="1" dirty="0">
                <a:solidFill>
                  <a:schemeClr val="bg1"/>
                </a:solidFill>
                <a:latin typeface="Calibri" pitchFamily="34" charset="0"/>
                <a:ea typeface="Calibri" pitchFamily="34" charset="0"/>
                <a:cs typeface="Calibri" pitchFamily="34" charset="0"/>
              </a:rPr>
              <a:t> =</a:t>
            </a:r>
            <a:r>
              <a:rPr lang="lt-LT" sz="2800" b="1" dirty="0">
                <a:solidFill>
                  <a:schemeClr val="bg1"/>
                </a:solidFill>
                <a:latin typeface="Calibri" pitchFamily="34" charset="0"/>
                <a:ea typeface="Calibri" pitchFamily="34" charset="0"/>
                <a:cs typeface="Calibri" pitchFamily="34" charset="0"/>
              </a:rPr>
              <a:t> </a:t>
            </a:r>
            <a:r>
              <a:rPr lang="lt-LT" sz="2800" b="1" i="1" dirty="0">
                <a:solidFill>
                  <a:schemeClr val="bg1"/>
                </a:solidFill>
                <a:latin typeface="Calibri" pitchFamily="34" charset="0"/>
                <a:ea typeface="Calibri" pitchFamily="34" charset="0"/>
                <a:cs typeface="Calibri" pitchFamily="34" charset="0"/>
              </a:rPr>
              <a:t>40 (Mat. </a:t>
            </a:r>
            <a:r>
              <a:rPr lang="en-US" sz="2800" b="1" i="1" dirty="0">
                <a:solidFill>
                  <a:schemeClr val="bg1"/>
                </a:solidFill>
                <a:latin typeface="Calibri" pitchFamily="34" charset="0"/>
                <a:ea typeface="Calibri" pitchFamily="34" charset="0"/>
                <a:cs typeface="Calibri" pitchFamily="34" charset="0"/>
              </a:rPr>
              <a:t>B</a:t>
            </a:r>
            <a:r>
              <a:rPr lang="lt-LT" sz="2800" b="1" i="1" dirty="0">
                <a:solidFill>
                  <a:schemeClr val="bg1"/>
                </a:solidFill>
                <a:latin typeface="Calibri" pitchFamily="34" charset="0"/>
                <a:ea typeface="Calibri" pitchFamily="34" charset="0"/>
                <a:cs typeface="Calibri" pitchFamily="34" charset="0"/>
              </a:rPr>
              <a:t>)</a:t>
            </a:r>
            <a:r>
              <a:rPr lang="en-US" sz="2800" b="1" dirty="0">
                <a:solidFill>
                  <a:schemeClr val="bg1"/>
                </a:solidFill>
                <a:latin typeface="Calibri" pitchFamily="34" charset="0"/>
                <a:ea typeface="Calibri" pitchFamily="34" charset="0"/>
                <a:cs typeface="Calibri" pitchFamily="34" charset="0"/>
              </a:rPr>
              <a:t> =</a:t>
            </a:r>
            <a:r>
              <a:rPr lang="lt-LT" sz="2800" b="1" dirty="0">
                <a:solidFill>
                  <a:schemeClr val="bg1"/>
                </a:solidFill>
                <a:latin typeface="Calibri" pitchFamily="34" charset="0"/>
                <a:ea typeface="Calibri" pitchFamily="34" charset="0"/>
                <a:cs typeface="Calibri" pitchFamily="34" charset="0"/>
              </a:rPr>
              <a:t> 28 </a:t>
            </a:r>
          </a:p>
        </p:txBody>
      </p:sp>
    </p:spTree>
    <p:extLst>
      <p:ext uri="{BB962C8B-B14F-4D97-AF65-F5344CB8AC3E}">
        <p14:creationId xmlns:p14="http://schemas.microsoft.com/office/powerpoint/2010/main" val="313605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888E2C95-1949-957E-6A29-038041603111}"/>
              </a:ext>
            </a:extLst>
          </p:cNvPr>
          <p:cNvSpPr/>
          <p:nvPr/>
        </p:nvSpPr>
        <p:spPr>
          <a:xfrm>
            <a:off x="4572000" y="370221"/>
            <a:ext cx="8257121" cy="936103"/>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5400" b="1" dirty="0" err="1">
                <a:solidFill>
                  <a:schemeClr val="bg1"/>
                </a:solidFill>
                <a:latin typeface="Calibri" panose="020F0502020204030204" pitchFamily="34" charset="0"/>
                <a:cs typeface="Calibri" panose="020F0502020204030204" pitchFamily="34" charset="0"/>
              </a:rPr>
              <a:t>Konkursionio</a:t>
            </a:r>
            <a:r>
              <a:rPr lang="lt-LT" sz="5400" b="1" dirty="0">
                <a:solidFill>
                  <a:schemeClr val="bg1"/>
                </a:solidFill>
                <a:latin typeface="Calibri" panose="020F0502020204030204" pitchFamily="34" charset="0"/>
                <a:cs typeface="Calibri" panose="020F0502020204030204" pitchFamily="34" charset="0"/>
              </a:rPr>
              <a:t> balo sandara</a:t>
            </a:r>
          </a:p>
        </p:txBody>
      </p:sp>
      <p:sp>
        <p:nvSpPr>
          <p:cNvPr id="3" name="Rounded Rectangle 2">
            <a:extLst>
              <a:ext uri="{FF2B5EF4-FFF2-40B4-BE49-F238E27FC236}">
                <a16:creationId xmlns:a16="http://schemas.microsoft.com/office/drawing/2014/main" id="{2A12353C-F410-36AA-D66D-0C5A8C73BDF9}"/>
              </a:ext>
            </a:extLst>
          </p:cNvPr>
          <p:cNvSpPr/>
          <p:nvPr/>
        </p:nvSpPr>
        <p:spPr>
          <a:xfrm>
            <a:off x="2511731" y="2156084"/>
            <a:ext cx="2821893" cy="134993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Pirmasis dalykas</a:t>
            </a:r>
            <a:endParaRPr lang="lt-LT" sz="4000" dirty="0">
              <a:solidFill>
                <a:schemeClr val="bg1"/>
              </a:solidFill>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2289218A-6FD4-D1C0-E80F-89C0496BA63B}"/>
              </a:ext>
            </a:extLst>
          </p:cNvPr>
          <p:cNvSpPr/>
          <p:nvPr/>
        </p:nvSpPr>
        <p:spPr>
          <a:xfrm>
            <a:off x="6781800" y="4463321"/>
            <a:ext cx="4724400" cy="178951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brandos </a:t>
            </a:r>
            <a:r>
              <a:rPr lang="lt-LT" sz="3200" b="1" dirty="0">
                <a:solidFill>
                  <a:schemeClr val="accent6">
                    <a:lumMod val="75000"/>
                  </a:schemeClr>
                </a:solidFill>
                <a:latin typeface="Calibri" panose="020F0502020204030204" pitchFamily="34" charset="0"/>
                <a:cs typeface="Calibri" panose="020F0502020204030204" pitchFamily="34" charset="0"/>
              </a:rPr>
              <a:t>egzamino</a:t>
            </a:r>
            <a:r>
              <a:rPr lang="lt-LT" sz="3200" b="1" dirty="0">
                <a:solidFill>
                  <a:schemeClr val="bg1"/>
                </a:solidFill>
                <a:latin typeface="Calibri" panose="020F0502020204030204" pitchFamily="34" charset="0"/>
                <a:cs typeface="Calibri" panose="020F0502020204030204" pitchFamily="34" charset="0"/>
              </a:rPr>
              <a:t> įvertinimas arba </a:t>
            </a:r>
            <a:r>
              <a:rPr lang="lt-LT" sz="3200" b="1" dirty="0">
                <a:solidFill>
                  <a:schemeClr val="accent6">
                    <a:lumMod val="75000"/>
                  </a:schemeClr>
                </a:solidFill>
                <a:latin typeface="Calibri" panose="020F0502020204030204" pitchFamily="34" charset="0"/>
                <a:cs typeface="Calibri" panose="020F0502020204030204" pitchFamily="34" charset="0"/>
              </a:rPr>
              <a:t>metinis</a:t>
            </a:r>
            <a:r>
              <a:rPr lang="lt-LT" sz="3200" b="1" dirty="0">
                <a:solidFill>
                  <a:schemeClr val="bg1"/>
                </a:solidFill>
                <a:latin typeface="Calibri" panose="020F0502020204030204" pitchFamily="34" charset="0"/>
                <a:cs typeface="Calibri" panose="020F0502020204030204" pitchFamily="34" charset="0"/>
              </a:rPr>
              <a:t> pažymys</a:t>
            </a:r>
            <a:endParaRPr lang="lt-LT" sz="3200" dirty="0">
              <a:solidFill>
                <a:schemeClr val="bg1"/>
              </a:solidFill>
              <a:latin typeface="Calibri" panose="020F0502020204030204" pitchFamily="34" charset="0"/>
              <a:cs typeface="Calibri" panose="020F0502020204030204" pitchFamily="34" charset="0"/>
            </a:endParaRPr>
          </a:p>
        </p:txBody>
      </p:sp>
      <p:sp>
        <p:nvSpPr>
          <p:cNvPr id="5" name="Rounded Rectangle 5">
            <a:extLst>
              <a:ext uri="{FF2B5EF4-FFF2-40B4-BE49-F238E27FC236}">
                <a16:creationId xmlns:a16="http://schemas.microsoft.com/office/drawing/2014/main" id="{552AD7AB-C59E-DDCD-7515-BE881E4702F8}"/>
              </a:ext>
            </a:extLst>
          </p:cNvPr>
          <p:cNvSpPr/>
          <p:nvPr/>
        </p:nvSpPr>
        <p:spPr>
          <a:xfrm>
            <a:off x="12965917" y="2169824"/>
            <a:ext cx="2818373" cy="135507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Ketvirtasis</a:t>
            </a:r>
          </a:p>
          <a:p>
            <a:pPr algn="ctr"/>
            <a:r>
              <a:rPr lang="lt-LT" sz="4000" b="1" dirty="0">
                <a:solidFill>
                  <a:schemeClr val="bg1"/>
                </a:solidFill>
                <a:latin typeface="Calibri" panose="020F0502020204030204" pitchFamily="34" charset="0"/>
                <a:cs typeface="Calibri" panose="020F0502020204030204" pitchFamily="34" charset="0"/>
              </a:rPr>
              <a:t>dalykas </a:t>
            </a:r>
            <a:endParaRPr lang="lt-LT" sz="4000" dirty="0">
              <a:solidFill>
                <a:schemeClr val="bg1"/>
              </a:solidFill>
              <a:latin typeface="Calibri" panose="020F0502020204030204" pitchFamily="34" charset="0"/>
              <a:cs typeface="Calibri" panose="020F0502020204030204" pitchFamily="34" charset="0"/>
            </a:endParaRPr>
          </a:p>
        </p:txBody>
      </p:sp>
      <p:sp>
        <p:nvSpPr>
          <p:cNvPr id="6" name="Rounded Rectangle 6">
            <a:extLst>
              <a:ext uri="{FF2B5EF4-FFF2-40B4-BE49-F238E27FC236}">
                <a16:creationId xmlns:a16="http://schemas.microsoft.com/office/drawing/2014/main" id="{80186ACE-9650-1BEB-4A2A-005E92E7037C}"/>
              </a:ext>
            </a:extLst>
          </p:cNvPr>
          <p:cNvSpPr/>
          <p:nvPr/>
        </p:nvSpPr>
        <p:spPr>
          <a:xfrm>
            <a:off x="9447102" y="2150945"/>
            <a:ext cx="2818373" cy="135507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Trečiasis dalykas </a:t>
            </a:r>
            <a:endParaRPr lang="lt-LT" sz="4000" dirty="0">
              <a:solidFill>
                <a:schemeClr val="bg1"/>
              </a:solidFill>
              <a:latin typeface="Calibri" panose="020F0502020204030204" pitchFamily="34" charset="0"/>
              <a:cs typeface="Calibri" panose="020F0502020204030204" pitchFamily="34" charset="0"/>
            </a:endParaRPr>
          </a:p>
        </p:txBody>
      </p:sp>
      <p:sp>
        <p:nvSpPr>
          <p:cNvPr id="7" name="Rounded Rectangle 7">
            <a:extLst>
              <a:ext uri="{FF2B5EF4-FFF2-40B4-BE49-F238E27FC236}">
                <a16:creationId xmlns:a16="http://schemas.microsoft.com/office/drawing/2014/main" id="{821AB056-D3D6-7AB8-3FEC-4C35EECB9E7E}"/>
              </a:ext>
            </a:extLst>
          </p:cNvPr>
          <p:cNvSpPr/>
          <p:nvPr/>
        </p:nvSpPr>
        <p:spPr>
          <a:xfrm>
            <a:off x="5991322" y="2156083"/>
            <a:ext cx="2818373" cy="134993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Antrasis dalykas </a:t>
            </a:r>
            <a:endParaRPr lang="lt-LT" sz="4000" dirty="0">
              <a:solidFill>
                <a:schemeClr val="bg1"/>
              </a:solidFill>
              <a:latin typeface="Calibri" panose="020F0502020204030204" pitchFamily="34" charset="0"/>
              <a:cs typeface="Calibri" panose="020F0502020204030204" pitchFamily="34" charset="0"/>
            </a:endParaRPr>
          </a:p>
        </p:txBody>
      </p:sp>
      <p:sp>
        <p:nvSpPr>
          <p:cNvPr id="8" name="Rounded Rectangle 8">
            <a:extLst>
              <a:ext uri="{FF2B5EF4-FFF2-40B4-BE49-F238E27FC236}">
                <a16:creationId xmlns:a16="http://schemas.microsoft.com/office/drawing/2014/main" id="{6DE1A967-CB9D-C926-32EF-63F00D78065B}"/>
              </a:ext>
            </a:extLst>
          </p:cNvPr>
          <p:cNvSpPr/>
          <p:nvPr/>
        </p:nvSpPr>
        <p:spPr>
          <a:xfrm>
            <a:off x="2555343" y="4477660"/>
            <a:ext cx="2734668" cy="178951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brandos </a:t>
            </a:r>
            <a:r>
              <a:rPr lang="lt-LT" sz="3200" b="1" dirty="0">
                <a:solidFill>
                  <a:schemeClr val="accent6">
                    <a:lumMod val="75000"/>
                  </a:schemeClr>
                </a:solidFill>
                <a:latin typeface="Calibri" panose="020F0502020204030204" pitchFamily="34" charset="0"/>
                <a:cs typeface="Calibri" panose="020F0502020204030204" pitchFamily="34" charset="0"/>
              </a:rPr>
              <a:t>egzamino</a:t>
            </a:r>
            <a:r>
              <a:rPr lang="lt-LT" sz="3200" b="1" dirty="0">
                <a:solidFill>
                  <a:schemeClr val="bg1"/>
                </a:solidFill>
                <a:latin typeface="Calibri" panose="020F0502020204030204" pitchFamily="34" charset="0"/>
                <a:cs typeface="Calibri" panose="020F0502020204030204" pitchFamily="34" charset="0"/>
              </a:rPr>
              <a:t> įvertinimas</a:t>
            </a:r>
            <a:endParaRPr lang="lt-LT" sz="3200" dirty="0">
              <a:solidFill>
                <a:schemeClr val="bg1"/>
              </a:solidFill>
              <a:latin typeface="Calibri" panose="020F0502020204030204" pitchFamily="34" charset="0"/>
              <a:cs typeface="Calibri" panose="020F0502020204030204" pitchFamily="34" charset="0"/>
            </a:endParaRPr>
          </a:p>
        </p:txBody>
      </p:sp>
      <p:sp>
        <p:nvSpPr>
          <p:cNvPr id="12" name="Rounded Rectangle 9">
            <a:extLst>
              <a:ext uri="{FF2B5EF4-FFF2-40B4-BE49-F238E27FC236}">
                <a16:creationId xmlns:a16="http://schemas.microsoft.com/office/drawing/2014/main" id="{D7141D82-D847-C72A-386B-F271E17C86EC}"/>
              </a:ext>
            </a:extLst>
          </p:cNvPr>
          <p:cNvSpPr/>
          <p:nvPr/>
        </p:nvSpPr>
        <p:spPr>
          <a:xfrm>
            <a:off x="12315782" y="4443285"/>
            <a:ext cx="4228120" cy="177415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lietuvių k. ir literatūros brandos </a:t>
            </a:r>
            <a:r>
              <a:rPr lang="lt-LT" sz="3200" b="1" dirty="0">
                <a:solidFill>
                  <a:schemeClr val="accent6">
                    <a:lumMod val="75000"/>
                  </a:schemeClr>
                </a:solidFill>
                <a:latin typeface="Calibri" panose="020F0502020204030204" pitchFamily="34" charset="0"/>
                <a:cs typeface="Calibri" panose="020F0502020204030204" pitchFamily="34" charset="0"/>
              </a:rPr>
              <a:t>egzamino</a:t>
            </a:r>
            <a:r>
              <a:rPr lang="lt-LT" sz="3200" b="1" dirty="0">
                <a:solidFill>
                  <a:schemeClr val="bg1"/>
                </a:solidFill>
                <a:latin typeface="Calibri" panose="020F0502020204030204" pitchFamily="34" charset="0"/>
                <a:cs typeface="Calibri" panose="020F0502020204030204" pitchFamily="34" charset="0"/>
              </a:rPr>
              <a:t> įvertinimas</a:t>
            </a:r>
            <a:endParaRPr lang="lt-LT" sz="3200" dirty="0">
              <a:solidFill>
                <a:schemeClr val="bg1"/>
              </a:solidFill>
              <a:latin typeface="Calibri" panose="020F0502020204030204" pitchFamily="34" charset="0"/>
              <a:cs typeface="Calibri" panose="020F0502020204030204" pitchFamily="34" charset="0"/>
            </a:endParaRPr>
          </a:p>
        </p:txBody>
      </p:sp>
      <p:sp>
        <p:nvSpPr>
          <p:cNvPr id="13" name="Down Arrow 10">
            <a:extLst>
              <a:ext uri="{FF2B5EF4-FFF2-40B4-BE49-F238E27FC236}">
                <a16:creationId xmlns:a16="http://schemas.microsoft.com/office/drawing/2014/main" id="{32D0F299-8345-008F-5CEF-0D425CD27489}"/>
              </a:ext>
            </a:extLst>
          </p:cNvPr>
          <p:cNvSpPr/>
          <p:nvPr/>
        </p:nvSpPr>
        <p:spPr>
          <a:xfrm>
            <a:off x="3702733" y="3741558"/>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latin typeface="Calibri" panose="020F0502020204030204" pitchFamily="34" charset="0"/>
              <a:cs typeface="Calibri" panose="020F0502020204030204" pitchFamily="34" charset="0"/>
            </a:endParaRPr>
          </a:p>
        </p:txBody>
      </p:sp>
      <p:sp>
        <p:nvSpPr>
          <p:cNvPr id="14" name="Down Arrow 11">
            <a:extLst>
              <a:ext uri="{FF2B5EF4-FFF2-40B4-BE49-F238E27FC236}">
                <a16:creationId xmlns:a16="http://schemas.microsoft.com/office/drawing/2014/main" id="{2560A5E1-C790-8C2A-BB9A-60F82F94D433}"/>
              </a:ext>
            </a:extLst>
          </p:cNvPr>
          <p:cNvSpPr/>
          <p:nvPr/>
        </p:nvSpPr>
        <p:spPr>
          <a:xfrm>
            <a:off x="10604260" y="3639994"/>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latin typeface="Calibri" panose="020F0502020204030204" pitchFamily="34" charset="0"/>
              <a:cs typeface="Calibri" panose="020F0502020204030204" pitchFamily="34" charset="0"/>
            </a:endParaRPr>
          </a:p>
        </p:txBody>
      </p:sp>
      <p:sp>
        <p:nvSpPr>
          <p:cNvPr id="15" name="Down Arrow 12">
            <a:extLst>
              <a:ext uri="{FF2B5EF4-FFF2-40B4-BE49-F238E27FC236}">
                <a16:creationId xmlns:a16="http://schemas.microsoft.com/office/drawing/2014/main" id="{E4F953E1-6133-3B95-DA64-592B07EC7E30}"/>
              </a:ext>
            </a:extLst>
          </p:cNvPr>
          <p:cNvSpPr/>
          <p:nvPr/>
        </p:nvSpPr>
        <p:spPr>
          <a:xfrm>
            <a:off x="7239000" y="3675961"/>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
        <p:nvSpPr>
          <p:cNvPr id="16" name="Down Arrow 13">
            <a:extLst>
              <a:ext uri="{FF2B5EF4-FFF2-40B4-BE49-F238E27FC236}">
                <a16:creationId xmlns:a16="http://schemas.microsoft.com/office/drawing/2014/main" id="{BAC23FA8-DC90-4ABE-B225-1BDA62C5D321}"/>
              </a:ext>
            </a:extLst>
          </p:cNvPr>
          <p:cNvSpPr/>
          <p:nvPr/>
        </p:nvSpPr>
        <p:spPr>
          <a:xfrm>
            <a:off x="14123075" y="3675960"/>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
        <p:nvSpPr>
          <p:cNvPr id="17" name="Rounded Rectangle 3">
            <a:extLst>
              <a:ext uri="{FF2B5EF4-FFF2-40B4-BE49-F238E27FC236}">
                <a16:creationId xmlns:a16="http://schemas.microsoft.com/office/drawing/2014/main" id="{5263B849-7570-9666-5609-0CD6B22BCD23}"/>
              </a:ext>
            </a:extLst>
          </p:cNvPr>
          <p:cNvSpPr/>
          <p:nvPr/>
        </p:nvSpPr>
        <p:spPr>
          <a:xfrm>
            <a:off x="7533873" y="7238814"/>
            <a:ext cx="3259960" cy="115711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Po 20 %</a:t>
            </a:r>
          </a:p>
          <a:p>
            <a:pPr algn="ctr"/>
            <a:r>
              <a:rPr lang="lt-LT" sz="3200" b="1" dirty="0">
                <a:solidFill>
                  <a:schemeClr val="bg1"/>
                </a:solidFill>
                <a:latin typeface="Calibri" panose="020F0502020204030204" pitchFamily="34" charset="0"/>
                <a:cs typeface="Calibri" panose="020F0502020204030204" pitchFamily="34" charset="0"/>
              </a:rPr>
              <a:t>(0,2 koeficientas)</a:t>
            </a:r>
            <a:endParaRPr lang="lt-LT" sz="3200" dirty="0">
              <a:solidFill>
                <a:schemeClr val="bg1"/>
              </a:solidFill>
              <a:latin typeface="Calibri" panose="020F0502020204030204" pitchFamily="34" charset="0"/>
              <a:cs typeface="Calibri" panose="020F0502020204030204" pitchFamily="34" charset="0"/>
            </a:endParaRPr>
          </a:p>
        </p:txBody>
      </p:sp>
      <p:sp>
        <p:nvSpPr>
          <p:cNvPr id="18" name="Rounded Rectangle 8">
            <a:extLst>
              <a:ext uri="{FF2B5EF4-FFF2-40B4-BE49-F238E27FC236}">
                <a16:creationId xmlns:a16="http://schemas.microsoft.com/office/drawing/2014/main" id="{2A3DA10F-F3D1-41ED-3C2B-98EB3DBE6F64}"/>
              </a:ext>
            </a:extLst>
          </p:cNvPr>
          <p:cNvSpPr/>
          <p:nvPr/>
        </p:nvSpPr>
        <p:spPr>
          <a:xfrm>
            <a:off x="2312849" y="7238814"/>
            <a:ext cx="3230940" cy="115711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40 %</a:t>
            </a:r>
          </a:p>
          <a:p>
            <a:pPr algn="ctr"/>
            <a:r>
              <a:rPr lang="lt-LT" sz="3200" b="1" dirty="0">
                <a:solidFill>
                  <a:schemeClr val="bg1"/>
                </a:solidFill>
                <a:latin typeface="Calibri" panose="020F0502020204030204" pitchFamily="34" charset="0"/>
                <a:cs typeface="Calibri" panose="020F0502020204030204" pitchFamily="34" charset="0"/>
              </a:rPr>
              <a:t>(0,4 koeficientas)</a:t>
            </a:r>
            <a:endParaRPr lang="lt-LT" sz="3200" dirty="0">
              <a:solidFill>
                <a:schemeClr val="bg1"/>
              </a:solidFill>
              <a:latin typeface="Calibri" panose="020F0502020204030204" pitchFamily="34" charset="0"/>
              <a:cs typeface="Calibri" panose="020F0502020204030204" pitchFamily="34" charset="0"/>
            </a:endParaRPr>
          </a:p>
        </p:txBody>
      </p:sp>
      <p:sp>
        <p:nvSpPr>
          <p:cNvPr id="19" name="Rounded Rectangle 9">
            <a:extLst>
              <a:ext uri="{FF2B5EF4-FFF2-40B4-BE49-F238E27FC236}">
                <a16:creationId xmlns:a16="http://schemas.microsoft.com/office/drawing/2014/main" id="{A17D1298-0F10-B4B4-71DC-B4312F8769AC}"/>
              </a:ext>
            </a:extLst>
          </p:cNvPr>
          <p:cNvSpPr/>
          <p:nvPr/>
        </p:nvSpPr>
        <p:spPr>
          <a:xfrm>
            <a:off x="12829121" y="7238814"/>
            <a:ext cx="3259960" cy="109477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20 %</a:t>
            </a:r>
          </a:p>
          <a:p>
            <a:pPr algn="ctr"/>
            <a:r>
              <a:rPr lang="lt-LT" sz="3200" b="1" dirty="0">
                <a:solidFill>
                  <a:schemeClr val="bg1"/>
                </a:solidFill>
                <a:latin typeface="Calibri" panose="020F0502020204030204" pitchFamily="34" charset="0"/>
                <a:cs typeface="Calibri" panose="020F0502020204030204" pitchFamily="34" charset="0"/>
              </a:rPr>
              <a:t>(0,2 koeficientas)</a:t>
            </a:r>
            <a:endParaRPr lang="lt-LT" sz="3200" dirty="0">
              <a:solidFill>
                <a:schemeClr val="bg1"/>
              </a:solidFill>
              <a:latin typeface="Calibri" panose="020F0502020204030204" pitchFamily="34" charset="0"/>
              <a:cs typeface="Calibri" panose="020F0502020204030204" pitchFamily="34" charset="0"/>
            </a:endParaRPr>
          </a:p>
        </p:txBody>
      </p:sp>
      <p:sp>
        <p:nvSpPr>
          <p:cNvPr id="20" name="Down Arrow 10">
            <a:extLst>
              <a:ext uri="{FF2B5EF4-FFF2-40B4-BE49-F238E27FC236}">
                <a16:creationId xmlns:a16="http://schemas.microsoft.com/office/drawing/2014/main" id="{3AE7CC1A-9268-D50B-CE17-9ACE8CA40E82}"/>
              </a:ext>
            </a:extLst>
          </p:cNvPr>
          <p:cNvSpPr/>
          <p:nvPr/>
        </p:nvSpPr>
        <p:spPr>
          <a:xfrm>
            <a:off x="3711136" y="6480519"/>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
        <p:nvSpPr>
          <p:cNvPr id="22" name="Down Arrow 12">
            <a:extLst>
              <a:ext uri="{FF2B5EF4-FFF2-40B4-BE49-F238E27FC236}">
                <a16:creationId xmlns:a16="http://schemas.microsoft.com/office/drawing/2014/main" id="{8ECDD1E9-02D6-F5E0-B562-EA80F6C759F6}"/>
              </a:ext>
            </a:extLst>
          </p:cNvPr>
          <p:cNvSpPr/>
          <p:nvPr/>
        </p:nvSpPr>
        <p:spPr>
          <a:xfrm>
            <a:off x="8817716" y="6443587"/>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
        <p:nvSpPr>
          <p:cNvPr id="23" name="Down Arrow 13">
            <a:extLst>
              <a:ext uri="{FF2B5EF4-FFF2-40B4-BE49-F238E27FC236}">
                <a16:creationId xmlns:a16="http://schemas.microsoft.com/office/drawing/2014/main" id="{AE9995CD-0FC0-35B0-0490-AD0AFD9613B4}"/>
              </a:ext>
            </a:extLst>
          </p:cNvPr>
          <p:cNvSpPr/>
          <p:nvPr/>
        </p:nvSpPr>
        <p:spPr>
          <a:xfrm>
            <a:off x="14182099" y="6400559"/>
            <a:ext cx="504056" cy="596607"/>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716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3" name="Rectangle: Rounded Corners 2">
            <a:extLst>
              <a:ext uri="{FF2B5EF4-FFF2-40B4-BE49-F238E27FC236}">
                <a16:creationId xmlns:a16="http://schemas.microsoft.com/office/drawing/2014/main" id="{CF018D08-FA9D-04EF-7319-D3BEDCC83119}"/>
              </a:ext>
            </a:extLst>
          </p:cNvPr>
          <p:cNvSpPr/>
          <p:nvPr/>
        </p:nvSpPr>
        <p:spPr>
          <a:xfrm>
            <a:off x="3095348" y="226224"/>
            <a:ext cx="11535052" cy="1324958"/>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4000" b="1" dirty="0">
                <a:solidFill>
                  <a:schemeClr val="bg1"/>
                </a:solidFill>
                <a:latin typeface="Calibri" panose="020F0502020204030204" pitchFamily="34" charset="0"/>
                <a:cs typeface="Calibri" panose="020F0502020204030204" pitchFamily="34" charset="0"/>
              </a:rPr>
              <a:t>Metinio pažymio prilyginimas brandos egzaminui 202</a:t>
            </a:r>
            <a:r>
              <a:rPr lang="lt-LT" sz="4000" b="1" dirty="0">
                <a:solidFill>
                  <a:schemeClr val="bg1"/>
                </a:solidFill>
                <a:latin typeface="Calibri" panose="020F0502020204030204" pitchFamily="34" charset="0"/>
                <a:cs typeface="Calibri" panose="020F0502020204030204" pitchFamily="34" charset="0"/>
              </a:rPr>
              <a:t>6</a:t>
            </a:r>
            <a:r>
              <a:rPr lang="pt-BR" sz="4000" b="1" dirty="0">
                <a:solidFill>
                  <a:schemeClr val="bg1"/>
                </a:solidFill>
                <a:latin typeface="Calibri" panose="020F0502020204030204" pitchFamily="34" charset="0"/>
                <a:cs typeface="Calibri" panose="020F0502020204030204" pitchFamily="34" charset="0"/>
              </a:rPr>
              <a:t> m.</a:t>
            </a:r>
          </a:p>
        </p:txBody>
      </p:sp>
      <p:sp>
        <p:nvSpPr>
          <p:cNvPr id="4" name="Rectangle 3">
            <a:extLst>
              <a:ext uri="{FF2B5EF4-FFF2-40B4-BE49-F238E27FC236}">
                <a16:creationId xmlns:a16="http://schemas.microsoft.com/office/drawing/2014/main" id="{FA496C46-72F1-F888-1572-D40B884DD8B4}"/>
              </a:ext>
            </a:extLst>
          </p:cNvPr>
          <p:cNvSpPr txBox="1">
            <a:spLocks noChangeArrowheads="1"/>
          </p:cNvSpPr>
          <p:nvPr/>
        </p:nvSpPr>
        <p:spPr>
          <a:xfrm>
            <a:off x="1075929" y="2007471"/>
            <a:ext cx="16725900" cy="225498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defRPr/>
            </a:pPr>
            <a:r>
              <a:rPr lang="lt-LT" sz="2800" dirty="0">
                <a:solidFill>
                  <a:schemeClr val="bg1"/>
                </a:solidFill>
                <a:latin typeface="Calibri" panose="020F0502020204030204" pitchFamily="34" charset="0"/>
                <a:cs typeface="Calibri" pitchFamily="34" charset="0"/>
              </a:rPr>
              <a:t>Stojant į </a:t>
            </a:r>
            <a:r>
              <a:rPr lang="lt-LT" sz="2800" b="1" dirty="0">
                <a:solidFill>
                  <a:schemeClr val="accent6">
                    <a:lumMod val="75000"/>
                  </a:schemeClr>
                </a:solidFill>
                <a:latin typeface="Calibri" panose="020F0502020204030204" pitchFamily="34" charset="0"/>
                <a:cs typeface="Calibri" pitchFamily="34" charset="0"/>
              </a:rPr>
              <a:t>universitetinių</a:t>
            </a:r>
            <a:r>
              <a:rPr lang="lt-LT" sz="2800" b="1" dirty="0">
                <a:solidFill>
                  <a:schemeClr val="bg1"/>
                </a:solidFill>
                <a:latin typeface="Calibri" panose="020F0502020204030204" pitchFamily="34" charset="0"/>
                <a:cs typeface="Calibri" pitchFamily="34" charset="0"/>
              </a:rPr>
              <a:t> studijų </a:t>
            </a:r>
            <a:r>
              <a:rPr lang="lt-LT" sz="2800" dirty="0">
                <a:solidFill>
                  <a:schemeClr val="bg1"/>
                </a:solidFill>
                <a:latin typeface="Calibri" panose="020F0502020204030204" pitchFamily="34" charset="0"/>
                <a:cs typeface="Calibri" pitchFamily="34" charset="0"/>
              </a:rPr>
              <a:t>programas perskaičiuojami tik </a:t>
            </a:r>
            <a:r>
              <a:rPr lang="lt-LT" sz="2800" b="1" dirty="0">
                <a:solidFill>
                  <a:schemeClr val="bg1"/>
                </a:solidFill>
                <a:latin typeface="Calibri" panose="020F0502020204030204" pitchFamily="34" charset="0"/>
                <a:cs typeface="Calibri" pitchFamily="34" charset="0"/>
              </a:rPr>
              <a:t>A</a:t>
            </a:r>
            <a:r>
              <a:rPr lang="lt-LT" sz="2800" dirty="0">
                <a:solidFill>
                  <a:schemeClr val="bg1"/>
                </a:solidFill>
                <a:latin typeface="Calibri" pitchFamily="34" charset="0"/>
                <a:cs typeface="Calibri" pitchFamily="34" charset="0"/>
              </a:rPr>
              <a:t> lygio ir be lygio metiniai pažymiai.</a:t>
            </a:r>
          </a:p>
          <a:p>
            <a:pPr>
              <a:lnSpc>
                <a:spcPct val="90000"/>
              </a:lnSpc>
              <a:defRPr/>
            </a:pPr>
            <a:r>
              <a:rPr lang="lt-LT" sz="2800" dirty="0">
                <a:solidFill>
                  <a:schemeClr val="bg1"/>
                </a:solidFill>
                <a:latin typeface="Calibri" pitchFamily="34" charset="0"/>
                <a:cs typeface="Calibri" pitchFamily="34" charset="0"/>
              </a:rPr>
              <a:t>Stojant į </a:t>
            </a:r>
            <a:r>
              <a:rPr lang="lt-LT" sz="2800" b="1" dirty="0">
                <a:solidFill>
                  <a:schemeClr val="accent6">
                    <a:lumMod val="75000"/>
                  </a:schemeClr>
                </a:solidFill>
                <a:latin typeface="Calibri" panose="020F0502020204030204" pitchFamily="34" charset="0"/>
                <a:cs typeface="Calibri" pitchFamily="34" charset="0"/>
              </a:rPr>
              <a:t>koleginių</a:t>
            </a:r>
            <a:r>
              <a:rPr lang="lt-LT" sz="2800" b="1" dirty="0">
                <a:solidFill>
                  <a:schemeClr val="bg1"/>
                </a:solidFill>
                <a:latin typeface="Calibri" panose="020F0502020204030204" pitchFamily="34" charset="0"/>
                <a:cs typeface="Calibri" pitchFamily="34" charset="0"/>
              </a:rPr>
              <a:t> studijų </a:t>
            </a:r>
            <a:r>
              <a:rPr lang="lt-LT" sz="2800" dirty="0">
                <a:solidFill>
                  <a:schemeClr val="bg1"/>
                </a:solidFill>
                <a:latin typeface="Calibri" panose="020F0502020204030204" pitchFamily="34" charset="0"/>
                <a:cs typeface="Calibri" pitchFamily="34" charset="0"/>
              </a:rPr>
              <a:t>programas taip pat perskaičiuojami ir </a:t>
            </a:r>
            <a:r>
              <a:rPr lang="lt-LT" sz="2800" b="1" dirty="0">
                <a:solidFill>
                  <a:schemeClr val="bg1"/>
                </a:solidFill>
                <a:latin typeface="Calibri" panose="020F0502020204030204" pitchFamily="34" charset="0"/>
                <a:cs typeface="Calibri" pitchFamily="34" charset="0"/>
              </a:rPr>
              <a:t>B </a:t>
            </a:r>
            <a:r>
              <a:rPr lang="lt-LT" sz="2800" dirty="0">
                <a:solidFill>
                  <a:schemeClr val="bg1"/>
                </a:solidFill>
                <a:latin typeface="Calibri" panose="020F0502020204030204" pitchFamily="34" charset="0"/>
                <a:cs typeface="Calibri" pitchFamily="34" charset="0"/>
              </a:rPr>
              <a:t>kurso lietuvių k. ir matematikos dalyko,  metinis pažymys.</a:t>
            </a:r>
            <a:endParaRPr lang="en-US" sz="2800" dirty="0">
              <a:solidFill>
                <a:schemeClr val="bg1"/>
              </a:solidFill>
              <a:latin typeface="Calibri" panose="020F0502020204030204" pitchFamily="34" charset="0"/>
              <a:cs typeface="Calibri" pitchFamily="34" charset="0"/>
            </a:endParaRPr>
          </a:p>
          <a:p>
            <a:pPr>
              <a:lnSpc>
                <a:spcPct val="90000"/>
              </a:lnSpc>
              <a:defRPr/>
            </a:pPr>
            <a:r>
              <a:rPr lang="lt-LT" sz="2800" dirty="0">
                <a:solidFill>
                  <a:schemeClr val="bg1"/>
                </a:solidFill>
                <a:latin typeface="Calibri" panose="020F0502020204030204" pitchFamily="34" charset="0"/>
                <a:cs typeface="Calibri" panose="020F0502020204030204" pitchFamily="34" charset="0"/>
              </a:rPr>
              <a:t>Jeigu asmens brandos atestate įrašyta „</a:t>
            </a:r>
            <a:r>
              <a:rPr lang="lt-LT" sz="2800" b="1" dirty="0">
                <a:solidFill>
                  <a:schemeClr val="bg1"/>
                </a:solidFill>
                <a:latin typeface="Calibri" panose="020F0502020204030204" pitchFamily="34" charset="0"/>
                <a:cs typeface="Calibri" panose="020F0502020204030204" pitchFamily="34" charset="0"/>
              </a:rPr>
              <a:t>Brandos egzaminų nelaikė (atleistas)</a:t>
            </a:r>
            <a:r>
              <a:rPr lang="lt-LT" sz="2800" dirty="0">
                <a:solidFill>
                  <a:schemeClr val="bg1"/>
                </a:solidFill>
                <a:latin typeface="Calibri" panose="020F0502020204030204" pitchFamily="34" charset="0"/>
                <a:cs typeface="Calibri" panose="020F0502020204030204" pitchFamily="34" charset="0"/>
              </a:rPr>
              <a:t>“, vietoje nelaikytų brandos egzaminų įvertinimų imami metiniai pažymiai</a:t>
            </a:r>
            <a:r>
              <a:rPr lang="en-US" sz="2800" dirty="0">
                <a:solidFill>
                  <a:schemeClr val="bg1"/>
                </a:solidFill>
                <a:latin typeface="Calibri" panose="020F0502020204030204" pitchFamily="34" charset="0"/>
                <a:cs typeface="Calibri" panose="020F0502020204030204" pitchFamily="34" charset="0"/>
              </a:rPr>
              <a:t>.</a:t>
            </a:r>
            <a:endParaRPr lang="lt-LT" sz="2800" dirty="0">
              <a:solidFill>
                <a:schemeClr val="bg1"/>
              </a:solidFill>
              <a:latin typeface="Calibri" panose="020F0502020204030204" pitchFamily="34" charset="0"/>
              <a:cs typeface="Calibri" pitchFamily="34" charset="0"/>
            </a:endParaRPr>
          </a:p>
        </p:txBody>
      </p:sp>
      <p:graphicFrame>
        <p:nvGraphicFramePr>
          <p:cNvPr id="5" name="Table 4">
            <a:extLst>
              <a:ext uri="{FF2B5EF4-FFF2-40B4-BE49-F238E27FC236}">
                <a16:creationId xmlns:a16="http://schemas.microsoft.com/office/drawing/2014/main" id="{5F71A36F-0FC2-9F49-1380-A65A277921A7}"/>
              </a:ext>
            </a:extLst>
          </p:cNvPr>
          <p:cNvGraphicFramePr>
            <a:graphicFrameLocks noGrp="1"/>
          </p:cNvGraphicFramePr>
          <p:nvPr>
            <p:extLst>
              <p:ext uri="{D42A27DB-BD31-4B8C-83A1-F6EECF244321}">
                <p14:modId xmlns:p14="http://schemas.microsoft.com/office/powerpoint/2010/main" val="1778239467"/>
              </p:ext>
            </p:extLst>
          </p:nvPr>
        </p:nvGraphicFramePr>
        <p:xfrm>
          <a:off x="1905000" y="4225622"/>
          <a:ext cx="14478000" cy="3645573"/>
        </p:xfrm>
        <a:graphic>
          <a:graphicData uri="http://schemas.openxmlformats.org/drawingml/2006/table">
            <a:tbl>
              <a:tblPr>
                <a:tableStyleId>{8A107856-5554-42FB-B03E-39F5DBC370BA}</a:tableStyleId>
              </a:tblPr>
              <a:tblGrid>
                <a:gridCol w="5276021">
                  <a:extLst>
                    <a:ext uri="{9D8B030D-6E8A-4147-A177-3AD203B41FA5}">
                      <a16:colId xmlns:a16="http://schemas.microsoft.com/office/drawing/2014/main" val="20000"/>
                    </a:ext>
                  </a:extLst>
                </a:gridCol>
                <a:gridCol w="1210787">
                  <a:extLst>
                    <a:ext uri="{9D8B030D-6E8A-4147-A177-3AD203B41FA5}">
                      <a16:colId xmlns:a16="http://schemas.microsoft.com/office/drawing/2014/main" val="20001"/>
                    </a:ext>
                  </a:extLst>
                </a:gridCol>
                <a:gridCol w="1210787">
                  <a:extLst>
                    <a:ext uri="{9D8B030D-6E8A-4147-A177-3AD203B41FA5}">
                      <a16:colId xmlns:a16="http://schemas.microsoft.com/office/drawing/2014/main" val="20002"/>
                    </a:ext>
                  </a:extLst>
                </a:gridCol>
                <a:gridCol w="1331865">
                  <a:extLst>
                    <a:ext uri="{9D8B030D-6E8A-4147-A177-3AD203B41FA5}">
                      <a16:colId xmlns:a16="http://schemas.microsoft.com/office/drawing/2014/main" val="20003"/>
                    </a:ext>
                  </a:extLst>
                </a:gridCol>
                <a:gridCol w="1331865">
                  <a:extLst>
                    <a:ext uri="{9D8B030D-6E8A-4147-A177-3AD203B41FA5}">
                      <a16:colId xmlns:a16="http://schemas.microsoft.com/office/drawing/2014/main" val="20004"/>
                    </a:ext>
                  </a:extLst>
                </a:gridCol>
                <a:gridCol w="1452944">
                  <a:extLst>
                    <a:ext uri="{9D8B030D-6E8A-4147-A177-3AD203B41FA5}">
                      <a16:colId xmlns:a16="http://schemas.microsoft.com/office/drawing/2014/main" val="20005"/>
                    </a:ext>
                  </a:extLst>
                </a:gridCol>
                <a:gridCol w="1210787">
                  <a:extLst>
                    <a:ext uri="{9D8B030D-6E8A-4147-A177-3AD203B41FA5}">
                      <a16:colId xmlns:a16="http://schemas.microsoft.com/office/drawing/2014/main" val="20006"/>
                    </a:ext>
                  </a:extLst>
                </a:gridCol>
                <a:gridCol w="1452944">
                  <a:extLst>
                    <a:ext uri="{9D8B030D-6E8A-4147-A177-3AD203B41FA5}">
                      <a16:colId xmlns:a16="http://schemas.microsoft.com/office/drawing/2014/main" val="20007"/>
                    </a:ext>
                  </a:extLst>
                </a:gridCol>
              </a:tblGrid>
              <a:tr h="526890">
                <a:tc>
                  <a:txBody>
                    <a:bodyPr/>
                    <a:lstStyle/>
                    <a:p>
                      <a:pPr algn="ctr"/>
                      <a:r>
                        <a:rPr lang="lt-LT" sz="2400" b="1" dirty="0">
                          <a:solidFill>
                            <a:schemeClr val="accent6">
                              <a:lumMod val="75000"/>
                            </a:schemeClr>
                          </a:solidFill>
                          <a:latin typeface="Calibri" pitchFamily="34" charset="0"/>
                          <a:cs typeface="Calibri" pitchFamily="34" charset="0"/>
                        </a:rPr>
                        <a:t>Įvertinimų skalės</a:t>
                      </a:r>
                    </a:p>
                  </a:txBody>
                  <a:tcPr marL="0" marR="0" marT="0" marB="0" anchor="ctr">
                    <a:solidFill>
                      <a:schemeClr val="bg1"/>
                    </a:solidFill>
                  </a:tcPr>
                </a:tc>
                <a:tc gridSpan="7">
                  <a:txBody>
                    <a:bodyPr/>
                    <a:lstStyle/>
                    <a:p>
                      <a:pPr algn="ctr"/>
                      <a:r>
                        <a:rPr lang="lt-LT" sz="2400" b="1" dirty="0">
                          <a:solidFill>
                            <a:schemeClr val="accent6">
                              <a:lumMod val="75000"/>
                            </a:schemeClr>
                          </a:solidFill>
                          <a:latin typeface="Calibri" pitchFamily="34" charset="0"/>
                          <a:cs typeface="Calibri" pitchFamily="34" charset="0"/>
                        </a:rPr>
                        <a:t>Patenkinami įvertinimai</a:t>
                      </a:r>
                    </a:p>
                  </a:txBody>
                  <a:tcPr marL="0" marR="0" marT="0" marB="0" anchor="ctr">
                    <a:solidFill>
                      <a:schemeClr val="bg1"/>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0"/>
                  </a:ext>
                </a:extLst>
              </a:tr>
              <a:tr h="445490">
                <a:tc>
                  <a:txBody>
                    <a:bodyPr/>
                    <a:lstStyle/>
                    <a:p>
                      <a:pPr algn="ctr"/>
                      <a:r>
                        <a:rPr lang="lt-LT" sz="2800" b="1" i="1" dirty="0">
                          <a:solidFill>
                            <a:schemeClr val="accent6">
                              <a:lumMod val="75000"/>
                            </a:schemeClr>
                          </a:solidFill>
                          <a:latin typeface="Calibri" pitchFamily="34" charset="0"/>
                          <a:cs typeface="Calibri" pitchFamily="34" charset="0"/>
                        </a:rPr>
                        <a:t>Mokyklinė </a:t>
                      </a:r>
                      <a:r>
                        <a:rPr lang="lt-LT" sz="2800" b="1" i="1" dirty="0" err="1">
                          <a:solidFill>
                            <a:schemeClr val="accent6">
                              <a:lumMod val="75000"/>
                            </a:schemeClr>
                          </a:solidFill>
                          <a:latin typeface="Calibri" pitchFamily="34" charset="0"/>
                          <a:cs typeface="Calibri" pitchFamily="34" charset="0"/>
                        </a:rPr>
                        <a:t>dešimtbalė</a:t>
                      </a:r>
                      <a:r>
                        <a:rPr lang="lt-LT" sz="2800" b="1" i="1" dirty="0">
                          <a:solidFill>
                            <a:schemeClr val="accent6">
                              <a:lumMod val="75000"/>
                            </a:schemeClr>
                          </a:solidFill>
                          <a:latin typeface="Calibri" pitchFamily="34" charset="0"/>
                          <a:cs typeface="Calibri" pitchFamily="34" charset="0"/>
                        </a:rPr>
                        <a:t> skalė</a:t>
                      </a:r>
                    </a:p>
                  </a:txBody>
                  <a:tcPr marL="0" marR="0" marT="0" marB="0" anchor="ctr">
                    <a:solidFill>
                      <a:schemeClr val="bg1"/>
                    </a:solidFill>
                  </a:tcPr>
                </a:tc>
                <a:tc>
                  <a:txBody>
                    <a:bodyPr/>
                    <a:lstStyle/>
                    <a:p>
                      <a:pPr algn="ctr"/>
                      <a:r>
                        <a:rPr lang="lt-LT" sz="2800" b="1" i="1" dirty="0">
                          <a:latin typeface="Calibri" pitchFamily="34" charset="0"/>
                          <a:cs typeface="Calibri" pitchFamily="34" charset="0"/>
                        </a:rPr>
                        <a:t>4</a:t>
                      </a:r>
                    </a:p>
                  </a:txBody>
                  <a:tcPr marL="0" marR="0" marT="0" marB="0" anchor="ctr">
                    <a:solidFill>
                      <a:schemeClr val="bg1"/>
                    </a:solidFill>
                  </a:tcPr>
                </a:tc>
                <a:tc>
                  <a:txBody>
                    <a:bodyPr/>
                    <a:lstStyle/>
                    <a:p>
                      <a:pPr algn="ctr"/>
                      <a:r>
                        <a:rPr lang="lt-LT" sz="2800" b="1" i="1" dirty="0">
                          <a:latin typeface="Calibri" pitchFamily="34" charset="0"/>
                          <a:cs typeface="Calibri" pitchFamily="34" charset="0"/>
                        </a:rPr>
                        <a:t>5</a:t>
                      </a:r>
                    </a:p>
                  </a:txBody>
                  <a:tcPr marL="0" marR="0" marT="0" marB="0" anchor="ctr">
                    <a:solidFill>
                      <a:schemeClr val="bg1"/>
                    </a:solidFill>
                  </a:tcPr>
                </a:tc>
                <a:tc>
                  <a:txBody>
                    <a:bodyPr/>
                    <a:lstStyle/>
                    <a:p>
                      <a:pPr algn="ctr"/>
                      <a:r>
                        <a:rPr lang="lt-LT" sz="2800" b="1" i="1" dirty="0">
                          <a:latin typeface="Calibri" pitchFamily="34" charset="0"/>
                          <a:cs typeface="Calibri" pitchFamily="34" charset="0"/>
                        </a:rPr>
                        <a:t>6</a:t>
                      </a:r>
                    </a:p>
                  </a:txBody>
                  <a:tcPr marL="0" marR="0" marT="0" marB="0" anchor="ctr">
                    <a:solidFill>
                      <a:schemeClr val="bg1"/>
                    </a:solidFill>
                  </a:tcPr>
                </a:tc>
                <a:tc>
                  <a:txBody>
                    <a:bodyPr/>
                    <a:lstStyle/>
                    <a:p>
                      <a:pPr algn="ctr"/>
                      <a:r>
                        <a:rPr lang="lt-LT" sz="2800" b="1" i="1" dirty="0">
                          <a:latin typeface="Calibri" pitchFamily="34" charset="0"/>
                          <a:cs typeface="Calibri" pitchFamily="34" charset="0"/>
                        </a:rPr>
                        <a:t>7</a:t>
                      </a:r>
                    </a:p>
                  </a:txBody>
                  <a:tcPr marL="0" marR="0" marT="0" marB="0" anchor="ctr">
                    <a:solidFill>
                      <a:schemeClr val="bg1"/>
                    </a:solidFill>
                  </a:tcPr>
                </a:tc>
                <a:tc>
                  <a:txBody>
                    <a:bodyPr/>
                    <a:lstStyle/>
                    <a:p>
                      <a:pPr algn="ctr"/>
                      <a:r>
                        <a:rPr lang="lt-LT" sz="2800" b="1" i="1" dirty="0">
                          <a:latin typeface="Calibri" pitchFamily="34" charset="0"/>
                          <a:cs typeface="Calibri" pitchFamily="34" charset="0"/>
                        </a:rPr>
                        <a:t>8</a:t>
                      </a:r>
                    </a:p>
                  </a:txBody>
                  <a:tcPr marL="0" marR="0" marT="0" marB="0" anchor="ctr">
                    <a:solidFill>
                      <a:schemeClr val="bg1"/>
                    </a:solidFill>
                  </a:tcPr>
                </a:tc>
                <a:tc>
                  <a:txBody>
                    <a:bodyPr/>
                    <a:lstStyle/>
                    <a:p>
                      <a:pPr algn="ctr"/>
                      <a:r>
                        <a:rPr lang="lt-LT" sz="2800" b="1" i="1" dirty="0">
                          <a:latin typeface="Calibri" pitchFamily="34" charset="0"/>
                          <a:cs typeface="Calibri" pitchFamily="34" charset="0"/>
                        </a:rPr>
                        <a:t>9</a:t>
                      </a:r>
                    </a:p>
                  </a:txBody>
                  <a:tcPr marL="0" marR="0" marT="0" marB="0" anchor="ctr">
                    <a:solidFill>
                      <a:schemeClr val="bg1"/>
                    </a:solidFill>
                  </a:tcPr>
                </a:tc>
                <a:tc>
                  <a:txBody>
                    <a:bodyPr/>
                    <a:lstStyle/>
                    <a:p>
                      <a:pPr algn="ctr"/>
                      <a:r>
                        <a:rPr lang="lt-LT" sz="2800" b="1" i="1" dirty="0">
                          <a:latin typeface="Calibri" pitchFamily="34" charset="0"/>
                          <a:cs typeface="Calibri" pitchFamily="34" charset="0"/>
                        </a:rPr>
                        <a:t>10</a:t>
                      </a:r>
                    </a:p>
                  </a:txBody>
                  <a:tcPr marL="0" marR="0" marT="0" marB="0" anchor="ctr">
                    <a:solidFill>
                      <a:schemeClr val="bg1"/>
                    </a:solidFill>
                  </a:tcPr>
                </a:tc>
                <a:extLst>
                  <a:ext uri="{0D108BD9-81ED-4DB2-BD59-A6C34878D82A}">
                    <a16:rowId xmlns:a16="http://schemas.microsoft.com/office/drawing/2014/main" val="10001"/>
                  </a:ext>
                </a:extLst>
              </a:tr>
              <a:tr h="1303861">
                <a:tc>
                  <a:txBody>
                    <a:bodyPr/>
                    <a:lstStyle/>
                    <a:p>
                      <a:pPr algn="ctr"/>
                      <a:r>
                        <a:rPr lang="lt-LT" sz="2800" b="1" dirty="0">
                          <a:latin typeface="Calibri" pitchFamily="34" charset="0"/>
                          <a:cs typeface="Calibri" pitchFamily="34" charset="0"/>
                        </a:rPr>
                        <a:t>A lygio, be lygio dalyko metinis įvertinimas, perskaičiuotas kaip VBE įvertinimo atitikmuo</a:t>
                      </a:r>
                    </a:p>
                  </a:txBody>
                  <a:tcPr marL="0" marR="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2,8</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2,9</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3,0</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3,1</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3,2</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3,3</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3,4</a:t>
                      </a:r>
                    </a:p>
                  </a:txBody>
                  <a:tcPr marL="68580" marR="68580" marT="0" marB="0" anchor="ctr">
                    <a:solidFill>
                      <a:schemeClr val="bg1"/>
                    </a:solidFill>
                  </a:tcPr>
                </a:tc>
                <a:extLst>
                  <a:ext uri="{0D108BD9-81ED-4DB2-BD59-A6C34878D82A}">
                    <a16:rowId xmlns:a16="http://schemas.microsoft.com/office/drawing/2014/main" val="10002"/>
                  </a:ext>
                </a:extLst>
              </a:tr>
              <a:tr h="1369332">
                <a:tc>
                  <a:txBody>
                    <a:bodyPr/>
                    <a:lstStyle/>
                    <a:p>
                      <a:pPr algn="ctr"/>
                      <a:r>
                        <a:rPr lang="lt-LT" sz="2800" b="1" i="0" u="none" strike="noStrike" kern="1200" baseline="0" dirty="0">
                          <a:solidFill>
                            <a:schemeClr val="dk1"/>
                          </a:solidFill>
                          <a:latin typeface="Calibri" pitchFamily="34" charset="0"/>
                          <a:ea typeface="+mn-ea"/>
                          <a:cs typeface="Calibri" pitchFamily="34" charset="0"/>
                        </a:rPr>
                        <a:t>B lygio dalyko metinis įvertinimas, perskaičiuotas kaip VBE įvertinimo atitikmuo</a:t>
                      </a:r>
                      <a:r>
                        <a:rPr lang="lt-LT" sz="2800" b="0" i="0" u="none" strike="noStrike" kern="1200" baseline="0" dirty="0">
                          <a:solidFill>
                            <a:schemeClr val="dk1"/>
                          </a:solidFill>
                          <a:latin typeface="Calibri" pitchFamily="34" charset="0"/>
                          <a:ea typeface="+mn-ea"/>
                          <a:cs typeface="Calibri" pitchFamily="34" charset="0"/>
                        </a:rPr>
                        <a:t>	</a:t>
                      </a:r>
                      <a:endParaRPr lang="lt-LT" sz="2800" b="1" dirty="0">
                        <a:latin typeface="Calibri" pitchFamily="34" charset="0"/>
                        <a:cs typeface="Calibri" pitchFamily="34" charset="0"/>
                      </a:endParaRPr>
                    </a:p>
                  </a:txBody>
                  <a:tcPr marL="0" marR="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1,4</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1,5</a:t>
                      </a:r>
                    </a:p>
                  </a:txBody>
                  <a:tcPr marL="68580" marR="68580" marT="0" marB="0" anchor="ctr">
                    <a:solidFill>
                      <a:schemeClr val="bg1"/>
                    </a:solidFill>
                  </a:tcPr>
                </a:tc>
                <a:tc>
                  <a:txBody>
                    <a:bodyPr/>
                    <a:lstStyle/>
                    <a:p>
                      <a:pPr algn="ctr">
                        <a:spcAft>
                          <a:spcPts val="0"/>
                        </a:spcAft>
                      </a:pPr>
                      <a:r>
                        <a:rPr lang="lt-LT" sz="2800" b="1">
                          <a:effectLst/>
                          <a:latin typeface="Calibri" panose="020F0502020204030204" pitchFamily="34" charset="0"/>
                          <a:ea typeface="Times New Roman" panose="02020603050405020304" pitchFamily="18" charset="0"/>
                          <a:cs typeface="Calibri" panose="020F0502020204030204" pitchFamily="34" charset="0"/>
                        </a:rPr>
                        <a:t>1,5</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1,6</a:t>
                      </a:r>
                    </a:p>
                  </a:txBody>
                  <a:tcPr marL="68580" marR="68580" marT="0" marB="0" anchor="ctr">
                    <a:solidFill>
                      <a:schemeClr val="bg1"/>
                    </a:solidFill>
                  </a:tcPr>
                </a:tc>
                <a:tc>
                  <a:txBody>
                    <a:bodyPr/>
                    <a:lstStyle/>
                    <a:p>
                      <a:pPr algn="ctr">
                        <a:spcAft>
                          <a:spcPts val="0"/>
                        </a:spcAft>
                      </a:pPr>
                      <a:r>
                        <a:rPr lang="lt-LT" sz="2800" b="1">
                          <a:effectLst/>
                          <a:latin typeface="Calibri" panose="020F0502020204030204" pitchFamily="34" charset="0"/>
                          <a:ea typeface="Times New Roman" panose="02020603050405020304" pitchFamily="18" charset="0"/>
                          <a:cs typeface="Calibri" panose="020F0502020204030204" pitchFamily="34" charset="0"/>
                        </a:rPr>
                        <a:t>1,6</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1,7</a:t>
                      </a:r>
                    </a:p>
                  </a:txBody>
                  <a:tcPr marL="68580" marR="68580" marT="0" marB="0" anchor="ctr">
                    <a:solidFill>
                      <a:schemeClr val="bg1"/>
                    </a:solidFill>
                  </a:tcPr>
                </a:tc>
                <a:tc>
                  <a:txBody>
                    <a:bodyPr/>
                    <a:lstStyle/>
                    <a:p>
                      <a:pPr algn="ctr">
                        <a:spcAft>
                          <a:spcPts val="0"/>
                        </a:spcAft>
                      </a:pPr>
                      <a:r>
                        <a:rPr lang="lt-LT" sz="2800" b="1" dirty="0">
                          <a:effectLst/>
                          <a:latin typeface="Calibri" panose="020F0502020204030204" pitchFamily="34" charset="0"/>
                          <a:ea typeface="Times New Roman" panose="02020603050405020304" pitchFamily="18" charset="0"/>
                          <a:cs typeface="Calibri" panose="020F0502020204030204" pitchFamily="34" charset="0"/>
                        </a:rPr>
                        <a:t>1,7</a:t>
                      </a:r>
                    </a:p>
                  </a:txBody>
                  <a:tcPr marL="68580" marR="68580" marT="0" marB="0" anchor="c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2326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graphicFrame>
        <p:nvGraphicFramePr>
          <p:cNvPr id="5" name="Table 4">
            <a:extLst>
              <a:ext uri="{FF2B5EF4-FFF2-40B4-BE49-F238E27FC236}">
                <a16:creationId xmlns:a16="http://schemas.microsoft.com/office/drawing/2014/main" id="{282B2266-BA66-EF66-6EEB-FDD88D1FC76A}"/>
              </a:ext>
            </a:extLst>
          </p:cNvPr>
          <p:cNvGraphicFramePr>
            <a:graphicFrameLocks noGrp="1"/>
          </p:cNvGraphicFramePr>
          <p:nvPr>
            <p:extLst>
              <p:ext uri="{D42A27DB-BD31-4B8C-83A1-F6EECF244321}">
                <p14:modId xmlns:p14="http://schemas.microsoft.com/office/powerpoint/2010/main" val="1018035830"/>
              </p:ext>
            </p:extLst>
          </p:nvPr>
        </p:nvGraphicFramePr>
        <p:xfrm>
          <a:off x="487492" y="392397"/>
          <a:ext cx="17297400" cy="9502206"/>
        </p:xfrm>
        <a:graphic>
          <a:graphicData uri="http://schemas.openxmlformats.org/drawingml/2006/table">
            <a:tbl>
              <a:tblPr firstRow="1" firstCol="1" bandRow="1">
                <a:tableStyleId>{8A107856-5554-42FB-B03E-39F5DBC370BA}</a:tableStyleId>
              </a:tblPr>
              <a:tblGrid>
                <a:gridCol w="7513803">
                  <a:extLst>
                    <a:ext uri="{9D8B030D-6E8A-4147-A177-3AD203B41FA5}">
                      <a16:colId xmlns:a16="http://schemas.microsoft.com/office/drawing/2014/main" val="3501821175"/>
                    </a:ext>
                  </a:extLst>
                </a:gridCol>
                <a:gridCol w="2698780">
                  <a:extLst>
                    <a:ext uri="{9D8B030D-6E8A-4147-A177-3AD203B41FA5}">
                      <a16:colId xmlns:a16="http://schemas.microsoft.com/office/drawing/2014/main" val="2337263495"/>
                    </a:ext>
                  </a:extLst>
                </a:gridCol>
                <a:gridCol w="7084817">
                  <a:extLst>
                    <a:ext uri="{9D8B030D-6E8A-4147-A177-3AD203B41FA5}">
                      <a16:colId xmlns:a16="http://schemas.microsoft.com/office/drawing/2014/main" val="343026020"/>
                    </a:ext>
                  </a:extLst>
                </a:gridCol>
              </a:tblGrid>
              <a:tr h="199764">
                <a:tc rowSpan="2">
                  <a:txBody>
                    <a:bodyPr/>
                    <a:lstStyle/>
                    <a:p>
                      <a:pPr algn="ctr">
                        <a:spcAft>
                          <a:spcPts val="0"/>
                        </a:spcAft>
                      </a:pPr>
                      <a:r>
                        <a:rPr lang="lt-LT" sz="2000" dirty="0">
                          <a:effectLst/>
                          <a:latin typeface="Calibri" panose="020F0502020204030204" pitchFamily="34" charset="0"/>
                          <a:cs typeface="Calibri" panose="020F0502020204030204" pitchFamily="34" charset="0"/>
                        </a:rPr>
                        <a:t>Studijų kryptis, krypčių arba studijų programų grupė (2026 m.)</a:t>
                      </a:r>
                      <a:endParaRPr lang="lt-LT" sz="20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tc>
                <a:tc gridSpan="2">
                  <a:txBody>
                    <a:bodyPr/>
                    <a:lstStyle/>
                    <a:p>
                      <a:pPr algn="ctr"/>
                      <a:r>
                        <a:rPr lang="lt-LT" sz="1400" dirty="0">
                          <a:effectLst/>
                          <a:latin typeface="Calibri" panose="020F0502020204030204" pitchFamily="34" charset="0"/>
                          <a:cs typeface="Calibri" panose="020F0502020204030204" pitchFamily="34" charset="0"/>
                        </a:rPr>
                        <a:t>Konkursiniai dalykai</a:t>
                      </a:r>
                      <a:endParaRPr lang="lt-LT" sz="1400" dirty="0">
                        <a:latin typeface="Calibri" panose="020F0502020204030204" pitchFamily="34" charset="0"/>
                        <a:cs typeface="Calibri" panose="020F0502020204030204" pitchFamily="34" charset="0"/>
                      </a:endParaRPr>
                    </a:p>
                  </a:txBody>
                  <a:tcPr marL="15803" marR="15803" marT="0" marB="0"/>
                </a:tc>
                <a:tc hMerge="1">
                  <a:txBody>
                    <a:bodyPr/>
                    <a:lstStyle/>
                    <a:p>
                      <a:endParaRPr lang="lt-LT"/>
                    </a:p>
                  </a:txBody>
                  <a:tcPr/>
                </a:tc>
                <a:extLst>
                  <a:ext uri="{0D108BD9-81ED-4DB2-BD59-A6C34878D82A}">
                    <a16:rowId xmlns:a16="http://schemas.microsoft.com/office/drawing/2014/main" val="147565937"/>
                  </a:ext>
                </a:extLst>
              </a:tr>
              <a:tr h="327726">
                <a:tc vMerge="1">
                  <a:txBody>
                    <a:bodyPr/>
                    <a:lstStyle/>
                    <a:p>
                      <a:endParaRPr lang="lt-LT"/>
                    </a:p>
                  </a:txBody>
                  <a:tcPr/>
                </a:tc>
                <a:tc>
                  <a:txBody>
                    <a:bodyPr/>
                    <a:lstStyle/>
                    <a:p>
                      <a:pPr algn="ctr">
                        <a:spcAft>
                          <a:spcPts val="0"/>
                        </a:spcAft>
                      </a:pPr>
                      <a:r>
                        <a:rPr lang="lt-LT" sz="2000" dirty="0">
                          <a:effectLst/>
                          <a:latin typeface="Calibri" panose="020F0502020204030204" pitchFamily="34" charset="0"/>
                          <a:cs typeface="Calibri" panose="020F0502020204030204" pitchFamily="34" charset="0"/>
                        </a:rPr>
                        <a:t>pagrindinis dalykas</a:t>
                      </a:r>
                      <a:endParaRPr lang="lt-LT" sz="20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tc>
                <a:tc>
                  <a:txBody>
                    <a:bodyPr/>
                    <a:lstStyle/>
                    <a:p>
                      <a:pPr algn="ctr">
                        <a:spcAft>
                          <a:spcPts val="0"/>
                        </a:spcAft>
                      </a:pPr>
                      <a:r>
                        <a:rPr lang="lt-LT" sz="2000" dirty="0">
                          <a:effectLst/>
                          <a:latin typeface="Calibri" panose="020F0502020204030204" pitchFamily="34" charset="0"/>
                          <a:cs typeface="Calibri" panose="020F0502020204030204" pitchFamily="34" charset="0"/>
                        </a:rPr>
                        <a:t>antrasis dalykas</a:t>
                      </a:r>
                      <a:endParaRPr lang="lt-LT" sz="20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tc>
                <a:extLst>
                  <a:ext uri="{0D108BD9-81ED-4DB2-BD59-A6C34878D82A}">
                    <a16:rowId xmlns:a16="http://schemas.microsoft.com/office/drawing/2014/main" val="1764615995"/>
                  </a:ext>
                </a:extLst>
              </a:tr>
              <a:tr h="838039">
                <a:tc>
                  <a:txBody>
                    <a:bodyPr/>
                    <a:lstStyle/>
                    <a:p>
                      <a:pPr>
                        <a:spcAft>
                          <a:spcPts val="0"/>
                        </a:spcAft>
                      </a:pPr>
                      <a:r>
                        <a:rPr lang="lt-LT" sz="2800" dirty="0">
                          <a:effectLst/>
                          <a:latin typeface="Calibri" panose="020F0502020204030204" pitchFamily="34" charset="0"/>
                          <a:cs typeface="Calibri" panose="020F0502020204030204" pitchFamily="34" charset="0"/>
                        </a:rPr>
                        <a:t>N01 filologija, N05 vertimas</a:t>
                      </a:r>
                      <a:endParaRPr lang="lt-LT" sz="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dirty="0">
                          <a:effectLst/>
                          <a:latin typeface="Calibri" panose="020F0502020204030204" pitchFamily="34" charset="0"/>
                          <a:cs typeface="Calibri" panose="020F0502020204030204" pitchFamily="34" charset="0"/>
                        </a:rPr>
                        <a:t>lietuvių kalba ir literatūra</a:t>
                      </a:r>
                      <a:endParaRPr lang="lt-LT" sz="2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b="1" dirty="0">
                          <a:effectLst/>
                          <a:latin typeface="Calibri" panose="020F0502020204030204" pitchFamily="34" charset="0"/>
                          <a:cs typeface="Calibri" panose="020F0502020204030204" pitchFamily="34" charset="0"/>
                        </a:rPr>
                        <a:t> </a:t>
                      </a:r>
                      <a:r>
                        <a:rPr lang="lt-LT" sz="2800" b="1" dirty="0">
                          <a:solidFill>
                            <a:srgbClr val="0070C0"/>
                          </a:solidFill>
                          <a:effectLst/>
                          <a:latin typeface="Calibri" panose="020F0502020204030204" pitchFamily="34" charset="0"/>
                          <a:cs typeface="Calibri" panose="020F0502020204030204" pitchFamily="34" charset="0"/>
                        </a:rPr>
                        <a:t>istorija</a:t>
                      </a:r>
                      <a:r>
                        <a:rPr lang="lt-LT" sz="2800" b="1" dirty="0">
                          <a:effectLst/>
                          <a:latin typeface="Calibri" panose="020F0502020204030204" pitchFamily="34" charset="0"/>
                          <a:cs typeface="Calibri" panose="020F0502020204030204" pitchFamily="34" charset="0"/>
                        </a:rPr>
                        <a:t> </a:t>
                      </a:r>
                      <a:r>
                        <a:rPr lang="lt-LT" sz="2800" dirty="0">
                          <a:effectLst/>
                          <a:latin typeface="Calibri" panose="020F0502020204030204" pitchFamily="34" charset="0"/>
                          <a:cs typeface="Calibri" panose="020F0502020204030204" pitchFamily="34" charset="0"/>
                        </a:rPr>
                        <a:t>arba </a:t>
                      </a:r>
                      <a:r>
                        <a:rPr lang="lt-LT" sz="2800" b="1" dirty="0">
                          <a:effectLst/>
                          <a:latin typeface="Calibri" panose="020F0502020204030204" pitchFamily="34" charset="0"/>
                          <a:cs typeface="Calibri" panose="020F0502020204030204" pitchFamily="34" charset="0"/>
                        </a:rPr>
                        <a:t>matematika</a:t>
                      </a:r>
                      <a:r>
                        <a:rPr lang="lt-LT" sz="2800" dirty="0">
                          <a:effectLst/>
                          <a:latin typeface="Calibri" panose="020F0502020204030204" pitchFamily="34" charset="0"/>
                          <a:cs typeface="Calibri" panose="020F0502020204030204" pitchFamily="34" charset="0"/>
                        </a:rPr>
                        <a:t>, arba informacinės technologijos, arba geografija, arba </a:t>
                      </a:r>
                      <a:r>
                        <a:rPr lang="lt-LT" sz="2800" dirty="0">
                          <a:solidFill>
                            <a:srgbClr val="C00000"/>
                          </a:solidFill>
                          <a:effectLst/>
                          <a:latin typeface="Calibri" panose="020F0502020204030204" pitchFamily="34" charset="0"/>
                          <a:cs typeface="Calibri" panose="020F0502020204030204" pitchFamily="34" charset="0"/>
                        </a:rPr>
                        <a:t>užsienio k.</a:t>
                      </a:r>
                      <a:endParaRPr lang="lt-LT"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extLst>
                  <a:ext uri="{0D108BD9-81ED-4DB2-BD59-A6C34878D82A}">
                    <a16:rowId xmlns:a16="http://schemas.microsoft.com/office/drawing/2014/main" val="4186134275"/>
                  </a:ext>
                </a:extLst>
              </a:tr>
              <a:tr h="1198582">
                <a:tc>
                  <a:txBody>
                    <a:bodyPr/>
                    <a:lstStyle/>
                    <a:p>
                      <a:pPr>
                        <a:spcAft>
                          <a:spcPts val="0"/>
                        </a:spcAft>
                      </a:pPr>
                      <a:r>
                        <a:rPr lang="lt-LT" sz="2800" dirty="0">
                          <a:effectLst/>
                          <a:latin typeface="Calibri" panose="020F0502020204030204" pitchFamily="34" charset="0"/>
                          <a:cs typeface="Calibri" panose="020F0502020204030204" pitchFamily="34" charset="0"/>
                        </a:rPr>
                        <a:t>J01 ekonomika</a:t>
                      </a:r>
                      <a:endParaRPr lang="lt-LT" sz="2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b="1" dirty="0">
                          <a:effectLst/>
                          <a:latin typeface="Calibri" panose="020F0502020204030204" pitchFamily="34" charset="0"/>
                          <a:cs typeface="Calibri" panose="020F0502020204030204" pitchFamily="34" charset="0"/>
                        </a:rPr>
                        <a:t>matematika</a:t>
                      </a:r>
                      <a:endParaRPr lang="lt-LT" sz="2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b="1" i="0" dirty="0">
                          <a:effectLst/>
                          <a:latin typeface="Calibri" panose="020F0502020204030204" pitchFamily="34" charset="0"/>
                          <a:cs typeface="Calibri" panose="020F0502020204030204" pitchFamily="34" charset="0"/>
                        </a:rPr>
                        <a:t>     </a:t>
                      </a:r>
                      <a:r>
                        <a:rPr lang="lt-LT" sz="2800" b="1" i="0" dirty="0">
                          <a:solidFill>
                            <a:srgbClr val="0070C0"/>
                          </a:solidFill>
                          <a:effectLst/>
                          <a:latin typeface="Calibri" panose="020F0502020204030204" pitchFamily="34" charset="0"/>
                          <a:cs typeface="Calibri" panose="020F0502020204030204" pitchFamily="34" charset="0"/>
                        </a:rPr>
                        <a:t>istorija</a:t>
                      </a:r>
                      <a:r>
                        <a:rPr lang="lt-LT" sz="2800" b="1" i="0" dirty="0">
                          <a:effectLst/>
                          <a:latin typeface="Calibri" panose="020F0502020204030204" pitchFamily="34" charset="0"/>
                          <a:cs typeface="Calibri" panose="020F0502020204030204" pitchFamily="34" charset="0"/>
                        </a:rPr>
                        <a:t> </a:t>
                      </a:r>
                      <a:r>
                        <a:rPr lang="lt-LT" sz="2800" dirty="0">
                          <a:effectLst/>
                          <a:latin typeface="Calibri" panose="020F0502020204030204" pitchFamily="34" charset="0"/>
                          <a:cs typeface="Calibri" panose="020F0502020204030204" pitchFamily="34" charset="0"/>
                        </a:rPr>
                        <a:t>arba informacinės technologijos, arba geografija, arba </a:t>
                      </a:r>
                      <a:r>
                        <a:rPr lang="lt-LT" sz="2800" dirty="0">
                          <a:solidFill>
                            <a:srgbClr val="C00000"/>
                          </a:solidFill>
                          <a:effectLst/>
                          <a:latin typeface="Calibri" panose="020F0502020204030204" pitchFamily="34" charset="0"/>
                          <a:cs typeface="Calibri" panose="020F0502020204030204" pitchFamily="34" charset="0"/>
                        </a:rPr>
                        <a:t>užsienio k., </a:t>
                      </a:r>
                      <a:r>
                        <a:rPr lang="lt-LT" sz="2800" dirty="0">
                          <a:solidFill>
                            <a:schemeClr val="tx1"/>
                          </a:solidFill>
                          <a:effectLst/>
                          <a:latin typeface="Calibri" panose="020F0502020204030204" pitchFamily="34" charset="0"/>
                          <a:cs typeface="Calibri" panose="020F0502020204030204" pitchFamily="34" charset="0"/>
                        </a:rPr>
                        <a:t>arba</a:t>
                      </a:r>
                      <a:r>
                        <a:rPr lang="lt-LT" sz="2800" b="1" dirty="0">
                          <a:ln>
                            <a:noFill/>
                          </a:ln>
                          <a:solidFill>
                            <a:schemeClr val="tx1"/>
                          </a:solidFill>
                          <a:effectLst/>
                          <a:latin typeface="Calibri" panose="020F0502020204030204" pitchFamily="34" charset="0"/>
                          <a:cs typeface="Calibri" panose="020F0502020204030204" pitchFamily="34" charset="0"/>
                        </a:rPr>
                        <a:t> </a:t>
                      </a:r>
                      <a:r>
                        <a:rPr lang="lt-LT" sz="2800" b="0" dirty="0">
                          <a:ln>
                            <a:noFill/>
                          </a:ln>
                          <a:solidFill>
                            <a:sysClr val="windowText" lastClr="000000"/>
                          </a:solidFill>
                          <a:effectLst/>
                          <a:latin typeface="Calibri" panose="020F0502020204030204" pitchFamily="34" charset="0"/>
                          <a:cs typeface="Calibri" panose="020F0502020204030204" pitchFamily="34" charset="0"/>
                        </a:rPr>
                        <a:t>ekonomika ir verslumas</a:t>
                      </a:r>
                      <a:endParaRPr lang="lt-LT" sz="2800" b="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extLst>
                  <a:ext uri="{0D108BD9-81ED-4DB2-BD59-A6C34878D82A}">
                    <a16:rowId xmlns:a16="http://schemas.microsoft.com/office/drawing/2014/main" val="2955806526"/>
                  </a:ext>
                </a:extLst>
              </a:tr>
              <a:tr h="799055">
                <a:tc>
                  <a:txBody>
                    <a:bodyPr/>
                    <a:lstStyle/>
                    <a:p>
                      <a:r>
                        <a:rPr lang="lt-LT" sz="2800" dirty="0">
                          <a:effectLst/>
                          <a:latin typeface="Calibri" panose="020F0502020204030204" pitchFamily="34" charset="0"/>
                          <a:cs typeface="Calibri" panose="020F0502020204030204" pitchFamily="34" charset="0"/>
                        </a:rPr>
                        <a:t>J02 politikos mokslai, J04 socialinis darbas, J05 antropologija, J08 visuomenės saugumas</a:t>
                      </a:r>
                      <a:endParaRPr lang="lt-LT" sz="2800" dirty="0">
                        <a:latin typeface="Calibri" panose="020F0502020204030204" pitchFamily="34" charset="0"/>
                        <a:cs typeface="Calibri" panose="020F0502020204030204" pitchFamily="34" charset="0"/>
                      </a:endParaRPr>
                    </a:p>
                  </a:txBody>
                  <a:tcPr marL="15803" marR="15803" marT="0" marB="0" anchor="ctr"/>
                </a:tc>
                <a:tc>
                  <a:txBody>
                    <a:bodyPr/>
                    <a:lstStyle/>
                    <a:p>
                      <a:pPr algn="ctr"/>
                      <a:r>
                        <a:rPr lang="lt-LT" sz="2800" b="1" dirty="0">
                          <a:solidFill>
                            <a:srgbClr val="0070C0"/>
                          </a:solidFill>
                          <a:effectLst/>
                          <a:latin typeface="Calibri" panose="020F0502020204030204" pitchFamily="34" charset="0"/>
                          <a:cs typeface="Calibri" panose="020F0502020204030204" pitchFamily="34" charset="0"/>
                        </a:rPr>
                        <a:t>istorija</a:t>
                      </a:r>
                      <a:endParaRPr lang="lt-LT" sz="2800" b="1" dirty="0">
                        <a:solidFill>
                          <a:srgbClr val="0070C0"/>
                        </a:solidFill>
                        <a:latin typeface="Calibri" panose="020F0502020204030204" pitchFamily="34" charset="0"/>
                        <a:cs typeface="Calibri" panose="020F0502020204030204" pitchFamily="34" charset="0"/>
                      </a:endParaRPr>
                    </a:p>
                  </a:txBody>
                  <a:tcPr marL="15803" marR="15803" marT="0" marB="0" anchor="ctr"/>
                </a:tc>
                <a:tc>
                  <a:txBody>
                    <a:bodyPr/>
                    <a:lstStyle/>
                    <a:p>
                      <a:pPr algn="ctr">
                        <a:spcAft>
                          <a:spcPts val="0"/>
                        </a:spcAft>
                      </a:pPr>
                      <a:r>
                        <a:rPr lang="lt-LT" sz="2800" b="1" dirty="0">
                          <a:effectLst/>
                          <a:latin typeface="Calibri" panose="020F0502020204030204" pitchFamily="34" charset="0"/>
                          <a:cs typeface="Calibri" panose="020F0502020204030204" pitchFamily="34" charset="0"/>
                        </a:rPr>
                        <a:t>matematika</a:t>
                      </a:r>
                      <a:r>
                        <a:rPr lang="lt-LT" sz="2800" dirty="0">
                          <a:effectLst/>
                          <a:latin typeface="Calibri" panose="020F0502020204030204" pitchFamily="34" charset="0"/>
                          <a:cs typeface="Calibri" panose="020F0502020204030204" pitchFamily="34" charset="0"/>
                        </a:rPr>
                        <a:t> arba informacinės technologijos, arba </a:t>
                      </a:r>
                      <a:r>
                        <a:rPr lang="lt-LT" sz="2800" dirty="0">
                          <a:solidFill>
                            <a:srgbClr val="7030A0"/>
                          </a:solidFill>
                          <a:effectLst/>
                          <a:latin typeface="Calibri" panose="020F0502020204030204" pitchFamily="34" charset="0"/>
                          <a:cs typeface="Calibri" panose="020F0502020204030204" pitchFamily="34" charset="0"/>
                        </a:rPr>
                        <a:t>geografija</a:t>
                      </a:r>
                      <a:r>
                        <a:rPr lang="lt-LT" sz="2800" dirty="0">
                          <a:effectLst/>
                          <a:latin typeface="Calibri" panose="020F0502020204030204" pitchFamily="34" charset="0"/>
                          <a:cs typeface="Calibri" panose="020F0502020204030204" pitchFamily="34" charset="0"/>
                        </a:rPr>
                        <a:t>, arba </a:t>
                      </a:r>
                      <a:r>
                        <a:rPr lang="lt-LT" sz="2800" dirty="0">
                          <a:solidFill>
                            <a:srgbClr val="C00000"/>
                          </a:solidFill>
                          <a:effectLst/>
                          <a:latin typeface="Calibri" panose="020F0502020204030204" pitchFamily="34" charset="0"/>
                          <a:cs typeface="Calibri" panose="020F0502020204030204" pitchFamily="34" charset="0"/>
                        </a:rPr>
                        <a:t>užsienio k.</a:t>
                      </a:r>
                      <a:endParaRPr lang="lt-LT"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extLst>
                  <a:ext uri="{0D108BD9-81ED-4DB2-BD59-A6C34878D82A}">
                    <a16:rowId xmlns:a16="http://schemas.microsoft.com/office/drawing/2014/main" val="4083781440"/>
                  </a:ext>
                </a:extLst>
              </a:tr>
              <a:tr h="1598110">
                <a:tc>
                  <a:txBody>
                    <a:bodyPr/>
                    <a:lstStyle/>
                    <a:p>
                      <a:pPr>
                        <a:spcAft>
                          <a:spcPts val="0"/>
                        </a:spcAft>
                      </a:pPr>
                      <a:r>
                        <a:rPr lang="lt-LT" sz="2800" b="1" kern="1200" dirty="0">
                          <a:solidFill>
                            <a:schemeClr val="dk1"/>
                          </a:solidFill>
                          <a:effectLst/>
                          <a:latin typeface="Calibri" panose="020F0502020204030204" pitchFamily="34" charset="0"/>
                          <a:ea typeface="+mn-ea"/>
                          <a:cs typeface="Calibri" panose="020F0502020204030204" pitchFamily="34" charset="0"/>
                        </a:rPr>
                        <a:t>G09 medicinos technologijos, G06 reabilitacija, G03 burnos priežiūra, G05 farmacija, G07 mityba, G08 slauga ir akušerija, G10 kosmetologija, H01veterinarija </a:t>
                      </a:r>
                      <a:endParaRPr lang="lt-LT" sz="2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dirty="0">
                          <a:effectLst/>
                          <a:latin typeface="Calibri" panose="020F0502020204030204" pitchFamily="34" charset="0"/>
                          <a:cs typeface="Calibri" panose="020F0502020204030204" pitchFamily="34" charset="0"/>
                        </a:rPr>
                        <a:t> </a:t>
                      </a:r>
                      <a:r>
                        <a:rPr lang="lt-LT" sz="2800" b="1" dirty="0">
                          <a:solidFill>
                            <a:srgbClr val="00B050"/>
                          </a:solidFill>
                          <a:effectLst/>
                          <a:latin typeface="Calibri" panose="020F0502020204030204" pitchFamily="34" charset="0"/>
                          <a:cs typeface="Calibri" panose="020F0502020204030204" pitchFamily="34" charset="0"/>
                        </a:rPr>
                        <a:t>biologija</a:t>
                      </a:r>
                      <a:endParaRPr lang="lt-LT" sz="2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dirty="0">
                          <a:effectLst/>
                          <a:latin typeface="Calibri" panose="020F0502020204030204" pitchFamily="34" charset="0"/>
                          <a:cs typeface="Calibri" panose="020F0502020204030204" pitchFamily="34" charset="0"/>
                        </a:rPr>
                        <a:t> </a:t>
                      </a:r>
                      <a:r>
                        <a:rPr lang="lt-LT" sz="2800" kern="1200" dirty="0">
                          <a:solidFill>
                            <a:schemeClr val="dk1"/>
                          </a:solidFill>
                          <a:effectLst/>
                          <a:latin typeface="Calibri" panose="020F0502020204030204" pitchFamily="34" charset="0"/>
                          <a:ea typeface="+mn-ea"/>
                          <a:cs typeface="Calibri" panose="020F0502020204030204" pitchFamily="34" charset="0"/>
                        </a:rPr>
                        <a:t>chemija arba </a:t>
                      </a:r>
                      <a:r>
                        <a:rPr lang="lt-LT" sz="2800" b="1" kern="1200" dirty="0">
                          <a:solidFill>
                            <a:schemeClr val="dk1"/>
                          </a:solidFill>
                          <a:effectLst/>
                          <a:latin typeface="Calibri" panose="020F0502020204030204" pitchFamily="34" charset="0"/>
                          <a:ea typeface="+mn-ea"/>
                          <a:cs typeface="Calibri" panose="020F0502020204030204" pitchFamily="34" charset="0"/>
                        </a:rPr>
                        <a:t>matematika</a:t>
                      </a:r>
                      <a:r>
                        <a:rPr lang="lt-LT" sz="2800" kern="1200" dirty="0">
                          <a:solidFill>
                            <a:schemeClr val="dk1"/>
                          </a:solidFill>
                          <a:effectLst/>
                          <a:latin typeface="Calibri" panose="020F0502020204030204" pitchFamily="34" charset="0"/>
                          <a:ea typeface="+mn-ea"/>
                          <a:cs typeface="Calibri" panose="020F0502020204030204" pitchFamily="34" charset="0"/>
                        </a:rPr>
                        <a:t>, arba informacinės technologijos, arba fizika</a:t>
                      </a:r>
                      <a:endParaRPr lang="lt-LT" sz="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extLst>
                  <a:ext uri="{0D108BD9-81ED-4DB2-BD59-A6C34878D82A}">
                    <a16:rowId xmlns:a16="http://schemas.microsoft.com/office/drawing/2014/main" val="2289262432"/>
                  </a:ext>
                </a:extLst>
              </a:tr>
              <a:tr h="399527">
                <a:tc>
                  <a:txBody>
                    <a:bodyPr/>
                    <a:lstStyle/>
                    <a:p>
                      <a:pPr>
                        <a:spcAft>
                          <a:spcPts val="0"/>
                        </a:spcAft>
                      </a:pPr>
                      <a:r>
                        <a:rPr lang="lt-LT" sz="2800" dirty="0">
                          <a:effectLst/>
                          <a:latin typeface="Calibri" panose="020F0502020204030204" pitchFamily="34" charset="0"/>
                          <a:cs typeface="Calibri" panose="020F0502020204030204" pitchFamily="34" charset="0"/>
                        </a:rPr>
                        <a:t>J07 psichologija</a:t>
                      </a:r>
                      <a:endParaRPr lang="lt-LT" sz="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b="1" dirty="0">
                          <a:effectLst/>
                          <a:latin typeface="Calibri" panose="020F0502020204030204" pitchFamily="34" charset="0"/>
                          <a:cs typeface="Calibri" panose="020F0502020204030204" pitchFamily="34" charset="0"/>
                        </a:rPr>
                        <a:t>matematika</a:t>
                      </a:r>
                      <a:endParaRPr lang="lt-LT" sz="2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dirty="0">
                          <a:effectLst/>
                          <a:latin typeface="Calibri" panose="020F0502020204030204" pitchFamily="34" charset="0"/>
                          <a:cs typeface="Calibri" panose="020F0502020204030204" pitchFamily="34" charset="0"/>
                        </a:rPr>
                        <a:t>      </a:t>
                      </a:r>
                      <a:r>
                        <a:rPr lang="lt-LT" sz="2800" b="1" dirty="0">
                          <a:solidFill>
                            <a:srgbClr val="00B050"/>
                          </a:solidFill>
                          <a:effectLst/>
                          <a:latin typeface="Calibri" panose="020F0502020204030204" pitchFamily="34" charset="0"/>
                          <a:cs typeface="Calibri" panose="020F0502020204030204" pitchFamily="34" charset="0"/>
                        </a:rPr>
                        <a:t>biologija</a:t>
                      </a:r>
                      <a:endParaRPr lang="lt-LT" sz="2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extLst>
                  <a:ext uri="{0D108BD9-81ED-4DB2-BD59-A6C34878D82A}">
                    <a16:rowId xmlns:a16="http://schemas.microsoft.com/office/drawing/2014/main" val="345839071"/>
                  </a:ext>
                </a:extLst>
              </a:tr>
              <a:tr h="799055">
                <a:tc>
                  <a:txBody>
                    <a:bodyPr/>
                    <a:lstStyle/>
                    <a:p>
                      <a:pPr>
                        <a:spcAft>
                          <a:spcPts val="0"/>
                        </a:spcAft>
                      </a:pPr>
                      <a:r>
                        <a:rPr lang="lt-LT" sz="2800" dirty="0">
                          <a:effectLst/>
                          <a:latin typeface="Calibri" panose="020F0502020204030204" pitchFamily="34" charset="0"/>
                          <a:cs typeface="Calibri" panose="020F0502020204030204" pitchFamily="34" charset="0"/>
                        </a:rPr>
                        <a:t>K01 teisė</a:t>
                      </a:r>
                      <a:endParaRPr lang="lt-LT" sz="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b="1" dirty="0">
                          <a:solidFill>
                            <a:srgbClr val="0070C0"/>
                          </a:solidFill>
                          <a:effectLst/>
                          <a:latin typeface="Calibri" panose="020F0502020204030204" pitchFamily="34" charset="0"/>
                          <a:cs typeface="Calibri" panose="020F0502020204030204" pitchFamily="34" charset="0"/>
                        </a:rPr>
                        <a:t>istorija</a:t>
                      </a:r>
                      <a:endParaRPr lang="lt-LT" sz="2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dirty="0">
                          <a:effectLst/>
                          <a:latin typeface="Calibri" panose="020F0502020204030204" pitchFamily="34" charset="0"/>
                          <a:cs typeface="Calibri" panose="020F0502020204030204" pitchFamily="34" charset="0"/>
                        </a:rPr>
                        <a:t>    </a:t>
                      </a:r>
                      <a:r>
                        <a:rPr lang="lt-LT" sz="2800" b="1" dirty="0">
                          <a:effectLst/>
                          <a:latin typeface="Calibri" panose="020F0502020204030204" pitchFamily="34" charset="0"/>
                          <a:cs typeface="Calibri" panose="020F0502020204030204" pitchFamily="34" charset="0"/>
                        </a:rPr>
                        <a:t>matematika</a:t>
                      </a:r>
                      <a:r>
                        <a:rPr lang="lt-LT" sz="2800" dirty="0">
                          <a:effectLst/>
                          <a:latin typeface="Calibri" panose="020F0502020204030204" pitchFamily="34" charset="0"/>
                          <a:cs typeface="Calibri" panose="020F0502020204030204" pitchFamily="34" charset="0"/>
                        </a:rPr>
                        <a:t> arba informacinės technologijos, arba </a:t>
                      </a:r>
                      <a:r>
                        <a:rPr lang="lt-LT" sz="2800" dirty="0">
                          <a:solidFill>
                            <a:srgbClr val="C00000"/>
                          </a:solidFill>
                          <a:effectLst/>
                          <a:latin typeface="Calibri" panose="020F0502020204030204" pitchFamily="34" charset="0"/>
                          <a:cs typeface="Calibri" panose="020F0502020204030204" pitchFamily="34" charset="0"/>
                        </a:rPr>
                        <a:t>užsienio k.</a:t>
                      </a:r>
                      <a:endParaRPr lang="lt-LT"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tc>
                <a:extLst>
                  <a:ext uri="{0D108BD9-81ED-4DB2-BD59-A6C34878D82A}">
                    <a16:rowId xmlns:a16="http://schemas.microsoft.com/office/drawing/2014/main" val="129230022"/>
                  </a:ext>
                </a:extLst>
              </a:tr>
              <a:tr h="1198582">
                <a:tc>
                  <a:txBody>
                    <a:bodyPr/>
                    <a:lstStyle/>
                    <a:p>
                      <a:pPr>
                        <a:spcAft>
                          <a:spcPts val="0"/>
                        </a:spcAft>
                      </a:pPr>
                      <a:r>
                        <a:rPr lang="lt-LT" sz="2800" dirty="0">
                          <a:effectLst/>
                          <a:latin typeface="Calibri" panose="020F0502020204030204" pitchFamily="34" charset="0"/>
                          <a:cs typeface="Calibri" panose="020F0502020204030204" pitchFamily="34" charset="0"/>
                        </a:rPr>
                        <a:t>L01 verslas, L02 vadyba, L03 finansai, L04 apskaita, L05 rinkodara, L06 žmonių išteklių vadyba</a:t>
                      </a:r>
                      <a:endParaRPr lang="lt-LT" sz="2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b="1" dirty="0">
                          <a:effectLst/>
                          <a:latin typeface="Calibri" panose="020F0502020204030204" pitchFamily="34" charset="0"/>
                          <a:cs typeface="Calibri" panose="020F0502020204030204" pitchFamily="34" charset="0"/>
                        </a:rPr>
                        <a:t>matematika</a:t>
                      </a:r>
                      <a:endParaRPr lang="lt-LT" sz="2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dirty="0">
                          <a:effectLst/>
                          <a:latin typeface="Calibri" panose="020F0502020204030204" pitchFamily="34" charset="0"/>
                          <a:cs typeface="Calibri" panose="020F0502020204030204" pitchFamily="34" charset="0"/>
                        </a:rPr>
                        <a:t> </a:t>
                      </a:r>
                      <a:r>
                        <a:rPr lang="lt-LT" sz="2800" b="1" dirty="0">
                          <a:solidFill>
                            <a:srgbClr val="0070C0"/>
                          </a:solidFill>
                          <a:effectLst/>
                          <a:latin typeface="Calibri" panose="020F0502020204030204" pitchFamily="34" charset="0"/>
                          <a:cs typeface="Calibri" panose="020F0502020204030204" pitchFamily="34" charset="0"/>
                        </a:rPr>
                        <a:t>istorija</a:t>
                      </a:r>
                      <a:r>
                        <a:rPr lang="lt-LT" sz="2800" dirty="0">
                          <a:effectLst/>
                          <a:latin typeface="Calibri" panose="020F0502020204030204" pitchFamily="34" charset="0"/>
                          <a:cs typeface="Calibri" panose="020F0502020204030204" pitchFamily="34" charset="0"/>
                        </a:rPr>
                        <a:t> arba</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2800" dirty="0">
                          <a:effectLst/>
                          <a:latin typeface="Calibri" panose="020F0502020204030204" pitchFamily="34" charset="0"/>
                          <a:cs typeface="Calibri" panose="020F0502020204030204" pitchFamily="34" charset="0"/>
                        </a:rPr>
                        <a:t>arba informacinės technologijos, arba </a:t>
                      </a:r>
                      <a:r>
                        <a:rPr lang="lt-LT" sz="2800" dirty="0">
                          <a:solidFill>
                            <a:srgbClr val="7030A0"/>
                          </a:solidFill>
                          <a:effectLst/>
                          <a:latin typeface="Calibri" panose="020F0502020204030204" pitchFamily="34" charset="0"/>
                          <a:cs typeface="Calibri" panose="020F0502020204030204" pitchFamily="34" charset="0"/>
                        </a:rPr>
                        <a:t>geografija</a:t>
                      </a:r>
                      <a:r>
                        <a:rPr lang="lt-LT" sz="2800" dirty="0">
                          <a:effectLst/>
                          <a:latin typeface="Calibri" panose="020F0502020204030204" pitchFamily="34" charset="0"/>
                          <a:cs typeface="Calibri" panose="020F0502020204030204" pitchFamily="34" charset="0"/>
                        </a:rPr>
                        <a:t>, arba </a:t>
                      </a:r>
                      <a:r>
                        <a:rPr lang="lt-LT" sz="2800" dirty="0">
                          <a:solidFill>
                            <a:srgbClr val="C00000"/>
                          </a:solidFill>
                          <a:effectLst/>
                          <a:latin typeface="Calibri" panose="020F0502020204030204" pitchFamily="34" charset="0"/>
                          <a:cs typeface="Calibri" panose="020F0502020204030204" pitchFamily="34" charset="0"/>
                        </a:rPr>
                        <a:t>užsienio k.</a:t>
                      </a:r>
                      <a:r>
                        <a:rPr lang="lt-LT" sz="2800" dirty="0">
                          <a:solidFill>
                            <a:schemeClr val="tx1"/>
                          </a:solidFill>
                          <a:effectLst/>
                          <a:latin typeface="Calibri" panose="020F0502020204030204" pitchFamily="34" charset="0"/>
                          <a:cs typeface="Calibri" panose="020F0502020204030204" pitchFamily="34" charset="0"/>
                        </a:rPr>
                        <a:t> arba</a:t>
                      </a:r>
                      <a:r>
                        <a:rPr lang="lt-LT" sz="2800" b="1" dirty="0">
                          <a:ln>
                            <a:noFill/>
                          </a:ln>
                          <a:solidFill>
                            <a:schemeClr val="tx1"/>
                          </a:solidFill>
                          <a:effectLst/>
                          <a:latin typeface="Calibri" panose="020F0502020204030204" pitchFamily="34" charset="0"/>
                          <a:cs typeface="Calibri" panose="020F0502020204030204" pitchFamily="34" charset="0"/>
                        </a:rPr>
                        <a:t> </a:t>
                      </a:r>
                      <a:r>
                        <a:rPr lang="lt-LT" sz="2800" b="0" dirty="0">
                          <a:ln>
                            <a:noFill/>
                          </a:ln>
                          <a:solidFill>
                            <a:sysClr val="windowText" lastClr="000000"/>
                          </a:solidFill>
                          <a:effectLst/>
                          <a:latin typeface="Calibri" panose="020F0502020204030204" pitchFamily="34" charset="0"/>
                          <a:cs typeface="Calibri" panose="020F0502020204030204" pitchFamily="34" charset="0"/>
                        </a:rPr>
                        <a:t>ekonomika ir verslumas</a:t>
                      </a:r>
                      <a:endParaRPr lang="lt-LT"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extLst>
                  <a:ext uri="{0D108BD9-81ED-4DB2-BD59-A6C34878D82A}">
                    <a16:rowId xmlns:a16="http://schemas.microsoft.com/office/drawing/2014/main" val="2454129124"/>
                  </a:ext>
                </a:extLst>
              </a:tr>
              <a:tr h="1598110">
                <a:tc>
                  <a:txBody>
                    <a:bodyPr/>
                    <a:lstStyle/>
                    <a:p>
                      <a:pPr>
                        <a:spcAft>
                          <a:spcPts val="0"/>
                        </a:spcAft>
                      </a:pPr>
                      <a:r>
                        <a:rPr lang="lt-LT" sz="2800" dirty="0">
                          <a:effectLst/>
                          <a:latin typeface="Calibri" panose="020F0502020204030204" pitchFamily="34" charset="0"/>
                          <a:cs typeface="Calibri" panose="020F0502020204030204" pitchFamily="34" charset="0"/>
                        </a:rPr>
                        <a:t>E04 matavimų inžinerija, E05 statybos inžinerija, E06 mechanikos inžinerija, E07 jūrų inžinerija, E08 elektros inžinerija, E09 elektronikos inžinerija, E10 gamybos inžinerija ir t.t. </a:t>
                      </a:r>
                      <a:endParaRPr lang="lt-LT" sz="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algn="ctr">
                        <a:spcAft>
                          <a:spcPts val="0"/>
                        </a:spcAft>
                      </a:pPr>
                      <a:r>
                        <a:rPr lang="lt-LT" sz="2800" b="1">
                          <a:effectLst/>
                          <a:latin typeface="Calibri" panose="020F0502020204030204" pitchFamily="34" charset="0"/>
                          <a:cs typeface="Calibri" panose="020F0502020204030204" pitchFamily="34" charset="0"/>
                        </a:rPr>
                        <a:t>matematika</a:t>
                      </a:r>
                      <a:endParaRPr lang="lt-LT" sz="2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800" b="0" dirty="0">
                          <a:effectLst/>
                          <a:latin typeface="Calibri" panose="020F0502020204030204" pitchFamily="34" charset="0"/>
                          <a:cs typeface="Calibri" panose="020F0502020204030204" pitchFamily="34" charset="0"/>
                        </a:rPr>
                        <a:t>fizika arba chemija, arba informacinės technologijos, arba </a:t>
                      </a:r>
                      <a:r>
                        <a:rPr lang="lt-LT" sz="2800" b="1" dirty="0">
                          <a:solidFill>
                            <a:srgbClr val="00B050"/>
                          </a:solidFill>
                          <a:effectLst/>
                          <a:latin typeface="Calibri" panose="020F0502020204030204" pitchFamily="34" charset="0"/>
                          <a:cs typeface="Calibri" panose="020F0502020204030204" pitchFamily="34" charset="0"/>
                        </a:rPr>
                        <a:t>biologija</a:t>
                      </a:r>
                      <a:r>
                        <a:rPr lang="lt-LT" sz="2800" b="0" dirty="0">
                          <a:effectLst/>
                          <a:latin typeface="Calibri" panose="020F0502020204030204" pitchFamily="34" charset="0"/>
                          <a:cs typeface="Calibri" panose="020F0502020204030204" pitchFamily="34" charset="0"/>
                        </a:rPr>
                        <a:t>, arba </a:t>
                      </a:r>
                      <a:r>
                        <a:rPr lang="lt-LT" sz="2800" b="0" dirty="0">
                          <a:solidFill>
                            <a:srgbClr val="7030A0"/>
                          </a:solidFill>
                          <a:effectLst/>
                          <a:latin typeface="Calibri" panose="020F0502020204030204" pitchFamily="34" charset="0"/>
                          <a:cs typeface="Calibri" panose="020F0502020204030204" pitchFamily="34" charset="0"/>
                        </a:rPr>
                        <a:t>geografija, </a:t>
                      </a:r>
                      <a:r>
                        <a:rPr lang="lt-LT" sz="2800" b="0" dirty="0">
                          <a:solidFill>
                            <a:schemeClr val="tx1"/>
                          </a:solidFill>
                          <a:effectLst/>
                          <a:latin typeface="Calibri" panose="020F0502020204030204" pitchFamily="34" charset="0"/>
                          <a:cs typeface="Calibri" panose="020F0502020204030204" pitchFamily="34" charset="0"/>
                        </a:rPr>
                        <a:t>arba inžinerinės technologijos</a:t>
                      </a:r>
                      <a:endParaRPr lang="lt-LT"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tc>
                <a:extLst>
                  <a:ext uri="{0D108BD9-81ED-4DB2-BD59-A6C34878D82A}">
                    <a16:rowId xmlns:a16="http://schemas.microsoft.com/office/drawing/2014/main" val="2235289793"/>
                  </a:ext>
                </a:extLst>
              </a:tr>
            </a:tbl>
          </a:graphicData>
        </a:graphic>
      </p:graphicFrame>
    </p:spTree>
    <p:extLst>
      <p:ext uri="{BB962C8B-B14F-4D97-AF65-F5344CB8AC3E}">
        <p14:creationId xmlns:p14="http://schemas.microsoft.com/office/powerpoint/2010/main" val="319263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B5EA54C9-55B0-1086-2EF3-40796500FB58}"/>
              </a:ext>
            </a:extLst>
          </p:cNvPr>
          <p:cNvSpPr/>
          <p:nvPr/>
        </p:nvSpPr>
        <p:spPr>
          <a:xfrm>
            <a:off x="4288631" y="342900"/>
            <a:ext cx="9655969" cy="1000677"/>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5400" b="1" dirty="0">
                <a:solidFill>
                  <a:schemeClr val="bg1"/>
                </a:solidFill>
                <a:latin typeface="Calibri" panose="020F0502020204030204" pitchFamily="34" charset="0"/>
                <a:cs typeface="Calibri" panose="020F0502020204030204" pitchFamily="34" charset="0"/>
              </a:rPr>
              <a:t>PAPILDOMI BALAI</a:t>
            </a:r>
          </a:p>
        </p:txBody>
      </p:sp>
      <p:sp>
        <p:nvSpPr>
          <p:cNvPr id="3" name="Rectangle 8">
            <a:extLst>
              <a:ext uri="{FF2B5EF4-FFF2-40B4-BE49-F238E27FC236}">
                <a16:creationId xmlns:a16="http://schemas.microsoft.com/office/drawing/2014/main" id="{0620D0A5-301D-F50F-552B-EE721087432B}"/>
              </a:ext>
            </a:extLst>
          </p:cNvPr>
          <p:cNvSpPr>
            <a:spLocks noChangeArrowheads="1"/>
          </p:cNvSpPr>
          <p:nvPr/>
        </p:nvSpPr>
        <p:spPr bwMode="auto">
          <a:xfrm>
            <a:off x="2976420" y="3121766"/>
            <a:ext cx="117598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71500" indent="-571500">
              <a:buFont typeface="Arial" panose="020B0604020202020204" pitchFamily="34" charset="0"/>
              <a:buChar char="•"/>
            </a:pPr>
            <a:r>
              <a:rPr lang="lt-LT" sz="4800" b="1" dirty="0">
                <a:solidFill>
                  <a:schemeClr val="bg1"/>
                </a:solidFill>
                <a:latin typeface="Calibri" pitchFamily="34" charset="0"/>
                <a:ea typeface="Calibri" pitchFamily="34" charset="0"/>
                <a:cs typeface="Calibri" pitchFamily="34" charset="0"/>
              </a:rPr>
              <a:t>Papildomi balai skiriami Aukštųjų mokyklų.</a:t>
            </a:r>
          </a:p>
        </p:txBody>
      </p:sp>
      <p:sp>
        <p:nvSpPr>
          <p:cNvPr id="4" name="Rectangle 8">
            <a:extLst>
              <a:ext uri="{FF2B5EF4-FFF2-40B4-BE49-F238E27FC236}">
                <a16:creationId xmlns:a16="http://schemas.microsoft.com/office/drawing/2014/main" id="{5C8AD745-4D5B-48C7-EBCD-1ADD453F46D6}"/>
              </a:ext>
            </a:extLst>
          </p:cNvPr>
          <p:cNvSpPr>
            <a:spLocks noChangeArrowheads="1"/>
          </p:cNvSpPr>
          <p:nvPr/>
        </p:nvSpPr>
        <p:spPr bwMode="auto">
          <a:xfrm>
            <a:off x="2976420" y="2156084"/>
            <a:ext cx="88304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71500" indent="-571500">
              <a:buFont typeface="Arial" panose="020B0604020202020204" pitchFamily="34" charset="0"/>
              <a:buChar char="•"/>
            </a:pPr>
            <a:r>
              <a:rPr lang="lt-LT" sz="4800" b="1" dirty="0">
                <a:solidFill>
                  <a:schemeClr val="bg1"/>
                </a:solidFill>
                <a:latin typeface="Calibri" pitchFamily="34" charset="0"/>
                <a:ea typeface="Calibri" pitchFamily="34" charset="0"/>
                <a:cs typeface="Calibri" pitchFamily="34" charset="0"/>
              </a:rPr>
              <a:t>Papildomi balai skiriami ŠMSM;</a:t>
            </a:r>
          </a:p>
        </p:txBody>
      </p:sp>
    </p:spTree>
    <p:extLst>
      <p:ext uri="{BB962C8B-B14F-4D97-AF65-F5344CB8AC3E}">
        <p14:creationId xmlns:p14="http://schemas.microsoft.com/office/powerpoint/2010/main" val="179821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Text Placeholder 3">
            <a:extLst>
              <a:ext uri="{FF2B5EF4-FFF2-40B4-BE49-F238E27FC236}">
                <a16:creationId xmlns:a16="http://schemas.microsoft.com/office/drawing/2014/main" id="{1BF46D0B-76F8-8DA2-3A61-9047D562C1EF}"/>
              </a:ext>
            </a:extLst>
          </p:cNvPr>
          <p:cNvSpPr txBox="1">
            <a:spLocks/>
          </p:cNvSpPr>
          <p:nvPr/>
        </p:nvSpPr>
        <p:spPr>
          <a:xfrm>
            <a:off x="480439" y="416491"/>
            <a:ext cx="881001" cy="56902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2</a:t>
            </a:r>
            <a:r>
              <a:rPr lang="lt-LT">
                <a:solidFill>
                  <a:schemeClr val="bg1"/>
                </a:solidFill>
              </a:rPr>
              <a:t>2</a:t>
            </a:r>
            <a:r>
              <a:rPr lang="en-LT">
                <a:solidFill>
                  <a:schemeClr val="bg1"/>
                </a:solidFill>
              </a:rPr>
              <a:t>.</a:t>
            </a:r>
            <a:endParaRPr lang="en-LT" dirty="0">
              <a:solidFill>
                <a:schemeClr val="bg1"/>
              </a:solidFill>
            </a:endParaRPr>
          </a:p>
        </p:txBody>
      </p:sp>
      <p:sp>
        <p:nvSpPr>
          <p:cNvPr id="3" name="Rectangle: Rounded Corners 2">
            <a:extLst>
              <a:ext uri="{FF2B5EF4-FFF2-40B4-BE49-F238E27FC236}">
                <a16:creationId xmlns:a16="http://schemas.microsoft.com/office/drawing/2014/main" id="{74747D49-BD80-6108-A5CF-B7D1D96634C6}"/>
              </a:ext>
            </a:extLst>
          </p:cNvPr>
          <p:cNvSpPr/>
          <p:nvPr/>
        </p:nvSpPr>
        <p:spPr>
          <a:xfrm>
            <a:off x="4658113" y="416491"/>
            <a:ext cx="8098405" cy="763274"/>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PAPILDOMI BALAI ŠMSM</a:t>
            </a:r>
          </a:p>
        </p:txBody>
      </p:sp>
      <p:graphicFrame>
        <p:nvGraphicFramePr>
          <p:cNvPr id="4" name="Table 3">
            <a:extLst>
              <a:ext uri="{FF2B5EF4-FFF2-40B4-BE49-F238E27FC236}">
                <a16:creationId xmlns:a16="http://schemas.microsoft.com/office/drawing/2014/main" id="{9B6F90E0-4C18-8471-1111-2A3B98BD75B6}"/>
              </a:ext>
            </a:extLst>
          </p:cNvPr>
          <p:cNvGraphicFramePr>
            <a:graphicFrameLocks noGrp="1"/>
          </p:cNvGraphicFramePr>
          <p:nvPr>
            <p:extLst>
              <p:ext uri="{D42A27DB-BD31-4B8C-83A1-F6EECF244321}">
                <p14:modId xmlns:p14="http://schemas.microsoft.com/office/powerpoint/2010/main" val="975275225"/>
              </p:ext>
            </p:extLst>
          </p:nvPr>
        </p:nvGraphicFramePr>
        <p:xfrm>
          <a:off x="779585" y="2156084"/>
          <a:ext cx="16611599" cy="6297708"/>
        </p:xfrm>
        <a:graphic>
          <a:graphicData uri="http://schemas.openxmlformats.org/drawingml/2006/table">
            <a:tbl>
              <a:tblPr firstRow="1" firstCol="1" bandRow="1">
                <a:tableStyleId>{16D9F66E-5EB9-4882-86FB-DCBF35E3C3E4}</a:tableStyleId>
              </a:tblPr>
              <a:tblGrid>
                <a:gridCol w="13094494">
                  <a:extLst>
                    <a:ext uri="{9D8B030D-6E8A-4147-A177-3AD203B41FA5}">
                      <a16:colId xmlns:a16="http://schemas.microsoft.com/office/drawing/2014/main" val="1159498337"/>
                    </a:ext>
                  </a:extLst>
                </a:gridCol>
                <a:gridCol w="3517105">
                  <a:extLst>
                    <a:ext uri="{9D8B030D-6E8A-4147-A177-3AD203B41FA5}">
                      <a16:colId xmlns:a16="http://schemas.microsoft.com/office/drawing/2014/main" val="4253400793"/>
                    </a:ext>
                  </a:extLst>
                </a:gridCol>
              </a:tblGrid>
              <a:tr h="388285">
                <a:tc>
                  <a:txBody>
                    <a:bodyPr/>
                    <a:lstStyle/>
                    <a:p>
                      <a:pPr algn="ctr">
                        <a:lnSpc>
                          <a:spcPct val="107000"/>
                        </a:lnSpc>
                        <a:spcAft>
                          <a:spcPts val="0"/>
                        </a:spcAft>
                      </a:pPr>
                      <a:r>
                        <a:rPr lang="lt-LT" sz="2400" dirty="0">
                          <a:effectLst/>
                        </a:rPr>
                        <a:t>Kriterijus</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2400" dirty="0">
                          <a:effectLst/>
                        </a:rPr>
                        <a:t>Kriterijaus vertė</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82965755"/>
                  </a:ext>
                </a:extLst>
              </a:tr>
              <a:tr h="388285">
                <a:tc>
                  <a:txBody>
                    <a:bodyPr/>
                    <a:lstStyle/>
                    <a:p>
                      <a:pPr>
                        <a:lnSpc>
                          <a:spcPct val="107000"/>
                        </a:lnSpc>
                        <a:spcAft>
                          <a:spcPts val="0"/>
                        </a:spcAft>
                      </a:pPr>
                      <a:r>
                        <a:rPr lang="lt-LT" sz="2400" dirty="0">
                          <a:effectLst/>
                        </a:rPr>
                        <a:t> Pirmojo arba antrojo dalyko brandos darbo ne žemesnis nei 9 įvertinimas</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2400" b="1" dirty="0">
                          <a:effectLst/>
                        </a:rPr>
                        <a:t>0,25 balo</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185494200"/>
                  </a:ext>
                </a:extLst>
              </a:tr>
              <a:tr h="423906">
                <a:tc>
                  <a:txBody>
                    <a:bodyPr/>
                    <a:lstStyle/>
                    <a:p>
                      <a:pPr>
                        <a:lnSpc>
                          <a:spcPct val="107000"/>
                        </a:lnSpc>
                        <a:spcAft>
                          <a:spcPts val="0"/>
                        </a:spcAft>
                      </a:pPr>
                      <a:r>
                        <a:rPr lang="lt-LT" sz="2400" dirty="0">
                          <a:effectLst/>
                        </a:rPr>
                        <a:t> Baigti baziniai kariniai mokymai arba atlikta nuolatinė privalomoji pradinė karo tarnyba</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2400" b="1" dirty="0">
                          <a:effectLst/>
                        </a:rPr>
                        <a:t>0,5 balo</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808099642"/>
                  </a:ext>
                </a:extLst>
              </a:tr>
              <a:tr h="1533978">
                <a:tc>
                  <a:txBody>
                    <a:bodyPr/>
                    <a:lstStyle/>
                    <a:p>
                      <a:pPr>
                        <a:lnSpc>
                          <a:spcPct val="107000"/>
                        </a:lnSpc>
                        <a:spcAft>
                          <a:spcPts val="0"/>
                        </a:spcAft>
                      </a:pPr>
                      <a:r>
                        <a:rPr lang="lt-LT" sz="2400" b="1" dirty="0">
                          <a:effectLst/>
                        </a:rPr>
                        <a:t> Tarptautinių olimpiadų, konkursų prizinės vietos.</a:t>
                      </a:r>
                    </a:p>
                    <a:p>
                      <a:pPr>
                        <a:lnSpc>
                          <a:spcPct val="107000"/>
                        </a:lnSpc>
                        <a:spcAft>
                          <a:spcPts val="0"/>
                        </a:spcAft>
                      </a:pPr>
                      <a:r>
                        <a:rPr lang="lt-LT" sz="2400" b="0" dirty="0">
                          <a:effectLst/>
                        </a:rPr>
                        <a:t> Vertinami tik 10 klasės, gimnazijos II–IV klasių mokinių olimpiadų ir konkursų laimėjimai. Šis ribojimas netaikomas Europos profesinio meistriškumo (angl. </a:t>
                      </a:r>
                      <a:r>
                        <a:rPr lang="lt-LT" sz="2400" b="0" dirty="0" err="1">
                          <a:effectLst/>
                        </a:rPr>
                        <a:t>Euroskills</a:t>
                      </a:r>
                      <a:r>
                        <a:rPr lang="lt-LT" sz="2400" b="0" dirty="0">
                          <a:effectLst/>
                        </a:rPr>
                        <a:t>) konkurso ir / ar Pasaulio profesinio meistriškumo (angl. </a:t>
                      </a:r>
                      <a:r>
                        <a:rPr lang="lt-LT" sz="2400" b="0" dirty="0" err="1">
                          <a:effectLst/>
                        </a:rPr>
                        <a:t>Worldskills</a:t>
                      </a:r>
                      <a:r>
                        <a:rPr lang="lt-LT" sz="2400" b="0" dirty="0">
                          <a:effectLst/>
                        </a:rPr>
                        <a:t>) konkurso laimėtojams.</a:t>
                      </a:r>
                      <a:endParaRPr lang="lt-LT" sz="2400" b="0" dirty="0">
                        <a:solidFill>
                          <a:sysClr val="windowText" lastClr="000000"/>
                        </a:solidFill>
                        <a:effectLst/>
                        <a:latin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2400" b="1" dirty="0">
                          <a:effectLst/>
                        </a:rPr>
                        <a:t>I vieta, – 2,5 balo; II vieta, – 1,5 balo; III vieta, – 1 balas</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3329364544"/>
                  </a:ext>
                </a:extLst>
              </a:tr>
              <a:tr h="770183">
                <a:tc>
                  <a:txBody>
                    <a:bodyPr/>
                    <a:lstStyle/>
                    <a:p>
                      <a:pPr>
                        <a:lnSpc>
                          <a:spcPct val="107000"/>
                        </a:lnSpc>
                        <a:spcAft>
                          <a:spcPts val="0"/>
                        </a:spcAft>
                      </a:pPr>
                      <a:r>
                        <a:rPr lang="lt-LT" sz="2400" dirty="0">
                          <a:effectLst/>
                        </a:rPr>
                        <a:t> Šalies olimpiadų ir konkursų prizinės vietos. </a:t>
                      </a:r>
                    </a:p>
                    <a:p>
                      <a:pPr>
                        <a:lnSpc>
                          <a:spcPct val="107000"/>
                        </a:lnSpc>
                        <a:spcAft>
                          <a:spcPts val="0"/>
                        </a:spcAft>
                      </a:pPr>
                      <a:r>
                        <a:rPr lang="lt-LT" sz="2400" b="0" dirty="0">
                          <a:effectLst/>
                        </a:rPr>
                        <a:t>Vertinami tik 10, gimnazijos II–IV klasių olimpiadų ir konkursų laimėjimai. </a:t>
                      </a:r>
                      <a:endParaRPr lang="lt-LT" sz="2400" b="0" dirty="0">
                        <a:solidFill>
                          <a:sysClr val="windowText" lastClr="000000"/>
                        </a:solidFill>
                        <a:effectLst/>
                        <a:latin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2400" b="1" dirty="0">
                          <a:effectLst/>
                        </a:rPr>
                        <a:t>I vieta, – 1,5 balo; II vieta, – 1 balas; III vieta, – 0,5 balo</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2844697863"/>
                  </a:ext>
                </a:extLst>
              </a:tr>
              <a:tr h="770183">
                <a:tc>
                  <a:txBody>
                    <a:bodyPr/>
                    <a:lstStyle/>
                    <a:p>
                      <a:pPr>
                        <a:lnSpc>
                          <a:spcPct val="107000"/>
                        </a:lnSpc>
                        <a:spcAft>
                          <a:spcPts val="0"/>
                        </a:spcAft>
                      </a:pPr>
                      <a:r>
                        <a:rPr lang="lt-LT" sz="2400" dirty="0">
                          <a:effectLst/>
                        </a:rPr>
                        <a:t> Stojantiesiems į universitetinių arba koleginių studijų programas ir baigusiesiems tos pačios švietimo srities profesinio mokymo programas su pagyrimu</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2400" b="1" dirty="0">
                          <a:effectLst/>
                        </a:rPr>
                        <a:t>1 balas</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1401218796"/>
                  </a:ext>
                </a:extLst>
              </a:tr>
              <a:tr h="1915876">
                <a:tc>
                  <a:txBody>
                    <a:bodyPr/>
                    <a:lstStyle/>
                    <a:p>
                      <a:pPr>
                        <a:lnSpc>
                          <a:spcPct val="107000"/>
                        </a:lnSpc>
                        <a:spcAft>
                          <a:spcPts val="0"/>
                        </a:spcAft>
                      </a:pPr>
                      <a:r>
                        <a:rPr lang="lt-LT" sz="2400" dirty="0">
                          <a:effectLst/>
                        </a:rPr>
                        <a:t> Dalyvavimas Nacionalinėje jaunimo savanoriškos veiklos programoje, programos „Erasmus+“ finansuotuose Europos savanoriškos tarnybos ar programos „Europos solidarumo korpusas“ finansuotuose tarptautinės savanoriškos veiklos projektuose, kai savanoriška veikla truko ne mažiau kaip 3 mėnesius, arba Jaunimo savanoriškos tarnybos programoje, kai savanoriška veikla truko ne mažiau kaip 6 mėnesius. </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2400" b="1" dirty="0">
                          <a:effectLst/>
                        </a:rPr>
                        <a:t>0,25 balo</a:t>
                      </a:r>
                      <a:endParaRPr lang="lt-LT" sz="2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3513328110"/>
                  </a:ext>
                </a:extLst>
              </a:tr>
            </a:tbl>
          </a:graphicData>
        </a:graphic>
      </p:graphicFrame>
    </p:spTree>
    <p:extLst>
      <p:ext uri="{BB962C8B-B14F-4D97-AF65-F5344CB8AC3E}">
        <p14:creationId xmlns:p14="http://schemas.microsoft.com/office/powerpoint/2010/main" val="2186100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036885" y="5439914"/>
            <a:ext cx="6444830" cy="6332045"/>
          </a:xfrm>
          <a:custGeom>
            <a:avLst/>
            <a:gdLst/>
            <a:ahLst/>
            <a:cxnLst/>
            <a:rect l="l" t="t" r="r" b="b"/>
            <a:pathLst>
              <a:path w="6444830" h="6332045">
                <a:moveTo>
                  <a:pt x="0" y="0"/>
                </a:moveTo>
                <a:lnTo>
                  <a:pt x="6444830" y="0"/>
                </a:lnTo>
                <a:lnTo>
                  <a:pt x="6444830" y="6332046"/>
                </a:lnTo>
                <a:lnTo>
                  <a:pt x="0" y="6332046"/>
                </a:lnTo>
                <a:lnTo>
                  <a:pt x="0" y="0"/>
                </a:lnTo>
                <a:close/>
              </a:path>
            </a:pathLst>
          </a:custGeom>
          <a:blipFill>
            <a:blip r:embed="rId2">
              <a:alphaModFix amt="9999"/>
            </a:blip>
            <a:stretch>
              <a:fillRect/>
            </a:stretch>
          </a:blipFill>
        </p:spPr>
      </p:sp>
      <p:sp>
        <p:nvSpPr>
          <p:cNvPr id="8" name="Freeform 8"/>
          <p:cNvSpPr/>
          <p:nvPr/>
        </p:nvSpPr>
        <p:spPr>
          <a:xfrm>
            <a:off x="930367" y="8420269"/>
            <a:ext cx="2463820" cy="808340"/>
          </a:xfrm>
          <a:custGeom>
            <a:avLst/>
            <a:gdLst/>
            <a:ahLst/>
            <a:cxnLst/>
            <a:rect l="l" t="t" r="r" b="b"/>
            <a:pathLst>
              <a:path w="2463820" h="808340">
                <a:moveTo>
                  <a:pt x="0" y="0"/>
                </a:moveTo>
                <a:lnTo>
                  <a:pt x="2463820" y="0"/>
                </a:lnTo>
                <a:lnTo>
                  <a:pt x="2463820" y="808340"/>
                </a:lnTo>
                <a:lnTo>
                  <a:pt x="0" y="808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930367" y="9384317"/>
            <a:ext cx="1854044" cy="462434"/>
          </a:xfrm>
          <a:prstGeom prst="rect">
            <a:avLst/>
          </a:prstGeom>
        </p:spPr>
        <p:txBody>
          <a:bodyPr lIns="0" tIns="0" rIns="0" bIns="0" rtlCol="0" anchor="t">
            <a:spAutoFit/>
          </a:bodyPr>
          <a:lstStyle/>
          <a:p>
            <a:pPr algn="just">
              <a:lnSpc>
                <a:spcPts val="3900"/>
              </a:lnSpc>
            </a:pPr>
            <a:r>
              <a:rPr lang="en-US" sz="3000" b="1" spc="126" dirty="0">
                <a:solidFill>
                  <a:srgbClr val="FFFFFF"/>
                </a:solidFill>
                <a:latin typeface="Neue Montreal Medium" panose="00000600000000000000" pitchFamily="50" charset="-70"/>
                <a:ea typeface="Neue Montreal Bold"/>
                <a:cs typeface="Neue Montreal Bold"/>
                <a:sym typeface="Neue Montreal Bold"/>
              </a:rPr>
              <a:t>mruni.eu</a:t>
            </a:r>
          </a:p>
        </p:txBody>
      </p:sp>
      <p:sp>
        <p:nvSpPr>
          <p:cNvPr id="2" name="Text Placeholder 1">
            <a:extLst>
              <a:ext uri="{FF2B5EF4-FFF2-40B4-BE49-F238E27FC236}">
                <a16:creationId xmlns:a16="http://schemas.microsoft.com/office/drawing/2014/main" id="{AF0EB125-1D15-E550-FAD5-31156383E4A7}"/>
              </a:ext>
            </a:extLst>
          </p:cNvPr>
          <p:cNvSpPr txBox="1">
            <a:spLocks/>
          </p:cNvSpPr>
          <p:nvPr/>
        </p:nvSpPr>
        <p:spPr>
          <a:xfrm>
            <a:off x="5486400" y="3676593"/>
            <a:ext cx="7299649" cy="176332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6600" b="1" dirty="0">
                <a:solidFill>
                  <a:schemeClr val="bg1"/>
                </a:solidFill>
                <a:latin typeface="Calibri" panose="020F0502020204030204" pitchFamily="34" charset="0"/>
                <a:cs typeface="Calibri" panose="020F0502020204030204" pitchFamily="34" charset="0"/>
              </a:rPr>
              <a:t>PRETENDAVIMAS </a:t>
            </a:r>
          </a:p>
          <a:p>
            <a:pPr algn="ctr"/>
            <a:r>
              <a:rPr lang="pt-BR" sz="6600" b="1" dirty="0">
                <a:solidFill>
                  <a:schemeClr val="bg1"/>
                </a:solidFill>
                <a:latin typeface="Calibri" panose="020F0502020204030204" pitchFamily="34" charset="0"/>
                <a:cs typeface="Calibri" panose="020F0502020204030204" pitchFamily="34" charset="0"/>
              </a:rPr>
              <a:t>Į VF IR VNF/ST</a:t>
            </a:r>
            <a:endParaRPr lang="en-US" sz="6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924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0DA60B-78E6-B706-98B1-6769125CA765}"/>
              </a:ext>
            </a:extLst>
          </p:cNvPr>
          <p:cNvGraphicFramePr>
            <a:graphicFrameLocks noGrp="1"/>
          </p:cNvGraphicFramePr>
          <p:nvPr>
            <p:extLst>
              <p:ext uri="{D42A27DB-BD31-4B8C-83A1-F6EECF244321}">
                <p14:modId xmlns:p14="http://schemas.microsoft.com/office/powerpoint/2010/main" val="1072245658"/>
              </p:ext>
            </p:extLst>
          </p:nvPr>
        </p:nvGraphicFramePr>
        <p:xfrm>
          <a:off x="914400" y="479005"/>
          <a:ext cx="16382999" cy="8963229"/>
        </p:xfrm>
        <a:graphic>
          <a:graphicData uri="http://schemas.openxmlformats.org/drawingml/2006/table">
            <a:tbl>
              <a:tblPr>
                <a:tableStyleId>{8799B23B-EC83-4686-B30A-512413B5E67A}</a:tableStyleId>
              </a:tblPr>
              <a:tblGrid>
                <a:gridCol w="6476703">
                  <a:extLst>
                    <a:ext uri="{9D8B030D-6E8A-4147-A177-3AD203B41FA5}">
                      <a16:colId xmlns:a16="http://schemas.microsoft.com/office/drawing/2014/main" val="2568690671"/>
                    </a:ext>
                  </a:extLst>
                </a:gridCol>
                <a:gridCol w="2307644">
                  <a:extLst>
                    <a:ext uri="{9D8B030D-6E8A-4147-A177-3AD203B41FA5}">
                      <a16:colId xmlns:a16="http://schemas.microsoft.com/office/drawing/2014/main" val="1525105790"/>
                    </a:ext>
                  </a:extLst>
                </a:gridCol>
                <a:gridCol w="2050657">
                  <a:extLst>
                    <a:ext uri="{9D8B030D-6E8A-4147-A177-3AD203B41FA5}">
                      <a16:colId xmlns:a16="http://schemas.microsoft.com/office/drawing/2014/main" val="3383868268"/>
                    </a:ext>
                  </a:extLst>
                </a:gridCol>
                <a:gridCol w="2058127">
                  <a:extLst>
                    <a:ext uri="{9D8B030D-6E8A-4147-A177-3AD203B41FA5}">
                      <a16:colId xmlns:a16="http://schemas.microsoft.com/office/drawing/2014/main" val="660087542"/>
                    </a:ext>
                  </a:extLst>
                </a:gridCol>
                <a:gridCol w="3489868">
                  <a:extLst>
                    <a:ext uri="{9D8B030D-6E8A-4147-A177-3AD203B41FA5}">
                      <a16:colId xmlns:a16="http://schemas.microsoft.com/office/drawing/2014/main" val="3047054103"/>
                    </a:ext>
                  </a:extLst>
                </a:gridCol>
              </a:tblGrid>
              <a:tr h="410200">
                <a:tc>
                  <a:txBody>
                    <a:bodyPr/>
                    <a:lstStyle/>
                    <a:p>
                      <a:pPr algn="ctr" fontAlgn="ctr"/>
                      <a:r>
                        <a:rPr lang="lt-LT" sz="2400" b="1" u="none" strike="noStrike" dirty="0">
                          <a:solidFill>
                            <a:schemeClr val="bg1"/>
                          </a:solidFill>
                          <a:effectLst/>
                          <a:latin typeface="Calibri" panose="020F0502020204030204" pitchFamily="34" charset="0"/>
                          <a:cs typeface="Calibri" panose="020F0502020204030204" pitchFamily="34" charset="0"/>
                        </a:rPr>
                        <a:t>Pavadinimas</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ctr"/>
                      <a:r>
                        <a:rPr lang="lt-LT" sz="2400" b="1" u="none" strike="noStrike" dirty="0">
                          <a:solidFill>
                            <a:schemeClr val="bg1"/>
                          </a:solidFill>
                          <a:effectLst/>
                          <a:latin typeface="Calibri" panose="020F0502020204030204" pitchFamily="34" charset="0"/>
                          <a:cs typeface="Calibri" panose="020F0502020204030204" pitchFamily="34" charset="0"/>
                        </a:rPr>
                        <a:t>Eilučių prašymuose</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ctr"/>
                      <a:r>
                        <a:rPr lang="lt-LT" sz="2400" b="1" u="none" strike="noStrike" dirty="0">
                          <a:solidFill>
                            <a:schemeClr val="bg1"/>
                          </a:solidFill>
                          <a:effectLst/>
                          <a:latin typeface="Calibri" panose="020F0502020204030204" pitchFamily="34" charset="0"/>
                          <a:cs typeface="Calibri" panose="020F0502020204030204" pitchFamily="34" charset="0"/>
                        </a:rPr>
                        <a:t>VF vietų skaičiai</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ctr"/>
                      <a:r>
                        <a:rPr lang="lt-LT" sz="2400" b="1" u="none" strike="noStrike" dirty="0">
                          <a:solidFill>
                            <a:schemeClr val="bg1"/>
                          </a:solidFill>
                          <a:effectLst/>
                          <a:latin typeface="Calibri" panose="020F0502020204030204" pitchFamily="34" charset="0"/>
                          <a:cs typeface="Calibri" panose="020F0502020204030204" pitchFamily="34" charset="0"/>
                        </a:rPr>
                        <a:t>Aukščiausiu pageidavimu</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ctr"/>
                      <a:r>
                        <a:rPr lang="lt-LT" sz="2400" b="1" u="none" strike="noStrike" dirty="0">
                          <a:solidFill>
                            <a:schemeClr val="bg1"/>
                          </a:solidFill>
                          <a:effectLst/>
                          <a:latin typeface="Calibri" panose="020F0502020204030204" pitchFamily="34" charset="0"/>
                          <a:cs typeface="Calibri" panose="020F0502020204030204" pitchFamily="34" charset="0"/>
                        </a:rPr>
                        <a:t>Konkursas aukščiausiu pageidavimu</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757417171"/>
                  </a:ext>
                </a:extLst>
              </a:tr>
              <a:tr h="28151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Matematikos mokslai (A), Fiziniai mokslai (C)</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3343</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500</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550</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1,1</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96708904"/>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Informatikos mokslai (B)</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7023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1370</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1221</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0,89</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34932793"/>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Gyvybės mokslai (D)</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2317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320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286</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0,89</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21461277"/>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Medicina (G01)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2566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365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707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1,94</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796306672"/>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Burnos priežiūra (G03)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411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4,4</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91880369"/>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Farmacija (G05)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953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134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1,91</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83949728"/>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Reabilitacija (G06)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1817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277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4,62</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65090870"/>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Odontologija (G02)</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974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20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195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9,75</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8053122"/>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Slauga ir akušerija (G08)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1187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220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159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0,72</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82923520"/>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Visuomenės sveikata (G04)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584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1,48</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23793776"/>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Radiologija (6121GX016)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188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1,82</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67441993"/>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Optometrija (6121GX020)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203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28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24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0,86</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90265670"/>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Veterinarijos mokslai (H)</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574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108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173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1,6</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10475048"/>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Žemės ūkio mokslai (I)</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808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107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106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0,99</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32880365"/>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Sportas (R)</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1513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82</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201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2,45</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0182622"/>
                  </a:ext>
                </a:extLst>
              </a:tr>
              <a:tr h="28151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Inžinerijos mokslai (E), Technologijų mokslai (F)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8351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1238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1414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1,14</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299723"/>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Humanitariniai mokslai (N)</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4446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630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0,94</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119220249"/>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Socialiniai mokslai (J)</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13808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1518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1911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1,26</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786909710"/>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Socialinis darbas (J04)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521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52</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1,3</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72516059"/>
                  </a:ext>
                </a:extLst>
              </a:tr>
              <a:tr h="160863">
                <a:tc>
                  <a:txBody>
                    <a:bodyPr/>
                    <a:lstStyle/>
                    <a:p>
                      <a:pPr algn="l" fontAlgn="b"/>
                      <a:r>
                        <a:rPr lang="pt-BR" sz="2400" b="1" u="none" strike="noStrike">
                          <a:solidFill>
                            <a:schemeClr val="bg1"/>
                          </a:solidFill>
                          <a:effectLst/>
                          <a:latin typeface="Calibri" panose="020F0502020204030204" pitchFamily="34" charset="0"/>
                          <a:cs typeface="Calibri" panose="020F0502020204030204" pitchFamily="34" charset="0"/>
                        </a:rPr>
                        <a:t>Verslo ir viešoji vadyba (L)</a:t>
                      </a:r>
                      <a:endParaRPr lang="pt-BR"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12289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405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1523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3,76</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02846195"/>
                  </a:ext>
                </a:extLst>
              </a:tr>
              <a:tr h="160863">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Teisė (K)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3660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320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1,84</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722388359"/>
                  </a:ext>
                </a:extLst>
              </a:tr>
              <a:tr h="160863">
                <a:tc>
                  <a:txBody>
                    <a:bodyPr/>
                    <a:lstStyle/>
                    <a:p>
                      <a:pPr algn="l" fontAlgn="b"/>
                      <a:r>
                        <a:rPr lang="lt-LT" sz="2400" b="1" u="none" strike="noStrike" dirty="0">
                          <a:solidFill>
                            <a:schemeClr val="bg1"/>
                          </a:solidFill>
                          <a:effectLst/>
                          <a:latin typeface="Calibri" panose="020F0502020204030204" pitchFamily="34" charset="0"/>
                          <a:cs typeface="Calibri" panose="020F0502020204030204" pitchFamily="34" charset="0"/>
                        </a:rPr>
                        <a:t>Teisė ir policijos veikla (6121KX008)</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126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17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0,34</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8043" marR="8043" marT="804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9809734"/>
                  </a:ext>
                </a:extLst>
              </a:tr>
            </a:tbl>
          </a:graphicData>
        </a:graphic>
      </p:graphicFrame>
    </p:spTree>
    <p:extLst>
      <p:ext uri="{BB962C8B-B14F-4D97-AF65-F5344CB8AC3E}">
        <p14:creationId xmlns:p14="http://schemas.microsoft.com/office/powerpoint/2010/main" val="209018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14" name="Rounded Rectangle 4">
            <a:extLst>
              <a:ext uri="{FF2B5EF4-FFF2-40B4-BE49-F238E27FC236}">
                <a16:creationId xmlns:a16="http://schemas.microsoft.com/office/drawing/2014/main" id="{62DA187D-8B84-742B-C522-0412C0635DA9}"/>
              </a:ext>
            </a:extLst>
          </p:cNvPr>
          <p:cNvSpPr/>
          <p:nvPr/>
        </p:nvSpPr>
        <p:spPr>
          <a:xfrm>
            <a:off x="4648200" y="3434568"/>
            <a:ext cx="8991600" cy="2723178"/>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lt-LT" sz="4400" b="1" dirty="0">
                <a:solidFill>
                  <a:schemeClr val="bg1"/>
                </a:solidFill>
                <a:latin typeface="Calibri" panose="020F0502020204030204" pitchFamily="34" charset="0"/>
                <a:cs typeface="Calibri" panose="020F0502020204030204" pitchFamily="34" charset="0"/>
              </a:rPr>
              <a:t>lietuvių kalbos ir literatūros </a:t>
            </a:r>
            <a:r>
              <a:rPr lang="lt-LT" sz="4400" dirty="0">
                <a:solidFill>
                  <a:schemeClr val="bg1"/>
                </a:solidFill>
                <a:latin typeface="Calibri" panose="020F0502020204030204" pitchFamily="34" charset="0"/>
                <a:cs typeface="Calibri" panose="020F0502020204030204" pitchFamily="34" charset="0"/>
              </a:rPr>
              <a:t>VBE;</a:t>
            </a:r>
          </a:p>
          <a:p>
            <a:pPr marL="457200" indent="-457200">
              <a:buFont typeface="Arial" panose="020B0604020202020204" pitchFamily="34" charset="0"/>
              <a:buChar char="•"/>
            </a:pPr>
            <a:r>
              <a:rPr lang="lt-LT" sz="4400" b="1" dirty="0">
                <a:solidFill>
                  <a:schemeClr val="bg1"/>
                </a:solidFill>
                <a:latin typeface="Calibri" panose="020F0502020204030204" pitchFamily="34" charset="0"/>
                <a:cs typeface="Calibri" panose="020F0502020204030204" pitchFamily="34" charset="0"/>
              </a:rPr>
              <a:t>matematikos</a:t>
            </a:r>
            <a:r>
              <a:rPr lang="lt-LT" sz="4400" dirty="0">
                <a:solidFill>
                  <a:schemeClr val="bg1"/>
                </a:solidFill>
                <a:latin typeface="Calibri" panose="020F0502020204030204" pitchFamily="34" charset="0"/>
                <a:cs typeface="Calibri" panose="020F0502020204030204" pitchFamily="34" charset="0"/>
              </a:rPr>
              <a:t> VBE;</a:t>
            </a:r>
          </a:p>
          <a:p>
            <a:pPr marL="457200" indent="-457200">
              <a:buFont typeface="Arial" panose="020B0604020202020204" pitchFamily="34" charset="0"/>
              <a:buChar char="•"/>
            </a:pPr>
            <a:r>
              <a:rPr lang="lt-LT" sz="4400" dirty="0">
                <a:solidFill>
                  <a:schemeClr val="bg1"/>
                </a:solidFill>
                <a:latin typeface="Calibri" panose="020F0502020204030204" pitchFamily="34" charset="0"/>
                <a:cs typeface="Calibri" panose="020F0502020204030204" pitchFamily="34" charset="0"/>
              </a:rPr>
              <a:t>stojančiojo </a:t>
            </a:r>
            <a:r>
              <a:rPr lang="lt-LT" sz="4400" b="1" dirty="0">
                <a:solidFill>
                  <a:schemeClr val="bg1"/>
                </a:solidFill>
                <a:latin typeface="Calibri" panose="020F0502020204030204" pitchFamily="34" charset="0"/>
                <a:cs typeface="Calibri" panose="020F0502020204030204" pitchFamily="34" charset="0"/>
              </a:rPr>
              <a:t>laisvai pasirinktas </a:t>
            </a:r>
            <a:r>
              <a:rPr lang="lt-LT" sz="4400" dirty="0">
                <a:solidFill>
                  <a:schemeClr val="bg1"/>
                </a:solidFill>
                <a:latin typeface="Calibri" panose="020F0502020204030204" pitchFamily="34" charset="0"/>
                <a:cs typeface="Calibri" panose="020F0502020204030204" pitchFamily="34" charset="0"/>
              </a:rPr>
              <a:t>VBE.</a:t>
            </a:r>
          </a:p>
        </p:txBody>
      </p:sp>
      <p:sp>
        <p:nvSpPr>
          <p:cNvPr id="15" name="Rectangle: Rounded Corners 14">
            <a:extLst>
              <a:ext uri="{FF2B5EF4-FFF2-40B4-BE49-F238E27FC236}">
                <a16:creationId xmlns:a16="http://schemas.microsoft.com/office/drawing/2014/main" id="{888D1EB0-F25E-3AC8-C274-DD6E785C6579}"/>
              </a:ext>
            </a:extLst>
          </p:cNvPr>
          <p:cNvSpPr/>
          <p:nvPr/>
        </p:nvSpPr>
        <p:spPr>
          <a:xfrm>
            <a:off x="4114800" y="348249"/>
            <a:ext cx="9939211" cy="1579399"/>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bg1"/>
                </a:solidFill>
                <a:latin typeface="Calibri" panose="020F0502020204030204" pitchFamily="34" charset="0"/>
                <a:cs typeface="Calibri" panose="020F0502020204030204" pitchFamily="34" charset="0"/>
              </a:rPr>
              <a:t>Minimal</a:t>
            </a:r>
            <a:r>
              <a:rPr lang="lt-LT" sz="4400" b="1" dirty="0" err="1">
                <a:solidFill>
                  <a:schemeClr val="bg1"/>
                </a:solidFill>
                <a:latin typeface="Calibri" panose="020F0502020204030204" pitchFamily="34" charset="0"/>
                <a:cs typeface="Calibri" panose="020F0502020204030204" pitchFamily="34" charset="0"/>
              </a:rPr>
              <a:t>ūs</a:t>
            </a:r>
            <a:r>
              <a:rPr lang="lt-LT" sz="4400" b="1" dirty="0">
                <a:solidFill>
                  <a:schemeClr val="bg1"/>
                </a:solidFill>
                <a:latin typeface="Calibri" panose="020F0502020204030204" pitchFamily="34" charset="0"/>
                <a:cs typeface="Calibri" panose="020F0502020204030204" pitchFamily="34" charset="0"/>
              </a:rPr>
              <a:t> reikalavimai pretenduojant</a:t>
            </a:r>
          </a:p>
          <a:p>
            <a:pPr algn="ctr"/>
            <a:r>
              <a:rPr lang="lt-LT" sz="4400" b="1" dirty="0">
                <a:solidFill>
                  <a:schemeClr val="bg1"/>
                </a:solidFill>
                <a:latin typeface="Calibri" panose="020F0502020204030204" pitchFamily="34" charset="0"/>
                <a:cs typeface="Calibri" panose="020F0502020204030204" pitchFamily="34" charset="0"/>
              </a:rPr>
              <a:t> į </a:t>
            </a:r>
            <a:r>
              <a:rPr lang="lt-LT" sz="4400" b="1" dirty="0">
                <a:solidFill>
                  <a:schemeClr val="accent6">
                    <a:lumMod val="75000"/>
                  </a:schemeClr>
                </a:solidFill>
                <a:latin typeface="Calibri" panose="020F0502020204030204" pitchFamily="34" charset="0"/>
                <a:cs typeface="Calibri" panose="020F0502020204030204" pitchFamily="34" charset="0"/>
              </a:rPr>
              <a:t>VF, VNF/ST ir VNF </a:t>
            </a:r>
            <a:r>
              <a:rPr lang="lt-LT" sz="4400" b="1" dirty="0">
                <a:solidFill>
                  <a:schemeClr val="bg1"/>
                </a:solidFill>
                <a:latin typeface="Calibri" panose="020F0502020204030204" pitchFamily="34" charset="0"/>
                <a:cs typeface="Calibri" panose="020F0502020204030204" pitchFamily="34" charset="0"/>
              </a:rPr>
              <a:t>vietas</a:t>
            </a:r>
          </a:p>
        </p:txBody>
      </p:sp>
      <p:sp>
        <p:nvSpPr>
          <p:cNvPr id="16" name="Rounded Rectangle 4">
            <a:extLst>
              <a:ext uri="{FF2B5EF4-FFF2-40B4-BE49-F238E27FC236}">
                <a16:creationId xmlns:a16="http://schemas.microsoft.com/office/drawing/2014/main" id="{110B4BBC-C7E1-9459-A021-86D5869C5547}"/>
              </a:ext>
            </a:extLst>
          </p:cNvPr>
          <p:cNvSpPr/>
          <p:nvPr/>
        </p:nvSpPr>
        <p:spPr>
          <a:xfrm>
            <a:off x="1777897" y="6852432"/>
            <a:ext cx="14732204" cy="999621"/>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800" dirty="0">
                <a:solidFill>
                  <a:schemeClr val="bg1"/>
                </a:solidFill>
                <a:latin typeface="Calibri" panose="020F0502020204030204" pitchFamily="34" charset="0"/>
                <a:cs typeface="Calibri" panose="020F0502020204030204" pitchFamily="34" charset="0"/>
              </a:rPr>
              <a:t>Pretenduojant į </a:t>
            </a:r>
            <a:r>
              <a:rPr lang="lt-LT" sz="4800" b="1" dirty="0">
                <a:solidFill>
                  <a:schemeClr val="accent6">
                    <a:lumMod val="75000"/>
                  </a:schemeClr>
                </a:solidFill>
                <a:latin typeface="Calibri" panose="020F0502020204030204" pitchFamily="34" charset="0"/>
                <a:cs typeface="Calibri" panose="020F0502020204030204" pitchFamily="34" charset="0"/>
              </a:rPr>
              <a:t>menų</a:t>
            </a:r>
            <a:r>
              <a:rPr lang="lt-LT" sz="4800" dirty="0">
                <a:solidFill>
                  <a:schemeClr val="bg1"/>
                </a:solidFill>
                <a:latin typeface="Calibri" panose="020F0502020204030204" pitchFamily="34" charset="0"/>
                <a:cs typeface="Calibri" panose="020F0502020204030204" pitchFamily="34" charset="0"/>
              </a:rPr>
              <a:t> studijų krypčių grupės programas</a:t>
            </a:r>
            <a:endParaRPr lang="lt-LT" sz="4800" b="1" dirty="0">
              <a:solidFill>
                <a:schemeClr val="bg1"/>
              </a:solidFill>
              <a:latin typeface="Calibri" panose="020F0502020204030204" pitchFamily="34" charset="0"/>
              <a:cs typeface="Calibri" panose="020F0502020204030204" pitchFamily="34" charset="0"/>
            </a:endParaRPr>
          </a:p>
        </p:txBody>
      </p:sp>
      <p:sp>
        <p:nvSpPr>
          <p:cNvPr id="17" name="Rounded Rectangle 4">
            <a:extLst>
              <a:ext uri="{FF2B5EF4-FFF2-40B4-BE49-F238E27FC236}">
                <a16:creationId xmlns:a16="http://schemas.microsoft.com/office/drawing/2014/main" id="{38C3A938-15BE-CD9C-B2FD-331A80C18366}"/>
              </a:ext>
            </a:extLst>
          </p:cNvPr>
          <p:cNvSpPr/>
          <p:nvPr/>
        </p:nvSpPr>
        <p:spPr>
          <a:xfrm>
            <a:off x="1777897" y="2216181"/>
            <a:ext cx="14732205" cy="999621"/>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800" dirty="0">
                <a:solidFill>
                  <a:schemeClr val="bg1"/>
                </a:solidFill>
                <a:latin typeface="Calibri" panose="020F0502020204030204" pitchFamily="34" charset="0"/>
                <a:cs typeface="Calibri" panose="020F0502020204030204" pitchFamily="34" charset="0"/>
              </a:rPr>
              <a:t>Pretenduojant į </a:t>
            </a:r>
            <a:r>
              <a:rPr lang="lt-LT" sz="4800" b="1" dirty="0">
                <a:solidFill>
                  <a:schemeClr val="accent6">
                    <a:lumMod val="75000"/>
                  </a:schemeClr>
                </a:solidFill>
                <a:latin typeface="Calibri" panose="020F0502020204030204" pitchFamily="34" charset="0"/>
                <a:cs typeface="Calibri" panose="020F0502020204030204" pitchFamily="34" charset="0"/>
              </a:rPr>
              <a:t>visas</a:t>
            </a:r>
            <a:r>
              <a:rPr lang="lt-LT" sz="4800" b="1" dirty="0">
                <a:solidFill>
                  <a:schemeClr val="bg1"/>
                </a:solidFill>
                <a:latin typeface="Calibri" panose="020F0502020204030204" pitchFamily="34" charset="0"/>
                <a:cs typeface="Calibri" panose="020F0502020204030204" pitchFamily="34" charset="0"/>
              </a:rPr>
              <a:t> </a:t>
            </a:r>
            <a:r>
              <a:rPr lang="lt-LT" sz="4800" dirty="0">
                <a:solidFill>
                  <a:schemeClr val="bg1"/>
                </a:solidFill>
                <a:latin typeface="Calibri" panose="020F0502020204030204" pitchFamily="34" charset="0"/>
                <a:cs typeface="Calibri" panose="020F0502020204030204" pitchFamily="34" charset="0"/>
              </a:rPr>
              <a:t>programas (išskyrus meno studijas)</a:t>
            </a:r>
            <a:endParaRPr lang="lt-LT" sz="4800" b="1" dirty="0">
              <a:solidFill>
                <a:schemeClr val="bg1"/>
              </a:solidFill>
              <a:latin typeface="Calibri" panose="020F0502020204030204" pitchFamily="34" charset="0"/>
              <a:cs typeface="Calibri" panose="020F0502020204030204" pitchFamily="34" charset="0"/>
            </a:endParaRPr>
          </a:p>
        </p:txBody>
      </p:sp>
      <p:sp>
        <p:nvSpPr>
          <p:cNvPr id="18" name="Rounded Rectangle 4">
            <a:extLst>
              <a:ext uri="{FF2B5EF4-FFF2-40B4-BE49-F238E27FC236}">
                <a16:creationId xmlns:a16="http://schemas.microsoft.com/office/drawing/2014/main" id="{35DE6391-39DA-9095-F87F-9F5E47793CF5}"/>
              </a:ext>
            </a:extLst>
          </p:cNvPr>
          <p:cNvSpPr/>
          <p:nvPr/>
        </p:nvSpPr>
        <p:spPr>
          <a:xfrm>
            <a:off x="4681413" y="8070819"/>
            <a:ext cx="8958388" cy="1723557"/>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lt-LT" sz="4400" b="1" dirty="0">
                <a:solidFill>
                  <a:schemeClr val="bg1"/>
                </a:solidFill>
                <a:latin typeface="Calibri" panose="020F0502020204030204" pitchFamily="34" charset="0"/>
                <a:cs typeface="Calibri" panose="020F0502020204030204" pitchFamily="34" charset="0"/>
              </a:rPr>
              <a:t>lietuvių kalbos ir literatūros </a:t>
            </a:r>
            <a:r>
              <a:rPr lang="lt-LT" sz="4400" dirty="0">
                <a:solidFill>
                  <a:schemeClr val="bg1"/>
                </a:solidFill>
                <a:latin typeface="Calibri" panose="020F0502020204030204" pitchFamily="34" charset="0"/>
                <a:cs typeface="Calibri" panose="020F0502020204030204" pitchFamily="34" charset="0"/>
              </a:rPr>
              <a:t>VBE;</a:t>
            </a:r>
          </a:p>
          <a:p>
            <a:pPr marL="457200" indent="-457200">
              <a:buFont typeface="Arial" panose="020B0604020202020204" pitchFamily="34" charset="0"/>
              <a:buChar char="•"/>
            </a:pPr>
            <a:r>
              <a:rPr lang="lt-LT" sz="4400" dirty="0">
                <a:solidFill>
                  <a:schemeClr val="bg1"/>
                </a:solidFill>
                <a:latin typeface="Calibri" panose="020F0502020204030204" pitchFamily="34" charset="0"/>
                <a:cs typeface="Calibri" panose="020F0502020204030204" pitchFamily="34" charset="0"/>
              </a:rPr>
              <a:t>stojančiojo </a:t>
            </a:r>
            <a:r>
              <a:rPr lang="lt-LT" sz="4400" b="1" dirty="0">
                <a:solidFill>
                  <a:schemeClr val="bg1"/>
                </a:solidFill>
                <a:latin typeface="Calibri" panose="020F0502020204030204" pitchFamily="34" charset="0"/>
                <a:cs typeface="Calibri" panose="020F0502020204030204" pitchFamily="34" charset="0"/>
              </a:rPr>
              <a:t>laisvai pasirinktas </a:t>
            </a:r>
            <a:r>
              <a:rPr lang="lt-LT" sz="4400" dirty="0">
                <a:solidFill>
                  <a:schemeClr val="bg1"/>
                </a:solidFill>
                <a:latin typeface="Calibri" panose="020F0502020204030204" pitchFamily="34" charset="0"/>
                <a:cs typeface="Calibri" panose="020F0502020204030204" pitchFamily="34" charset="0"/>
              </a:rPr>
              <a:t>VBE.</a:t>
            </a:r>
          </a:p>
        </p:txBody>
      </p:sp>
    </p:spTree>
    <p:extLst>
      <p:ext uri="{BB962C8B-B14F-4D97-AF65-F5344CB8AC3E}">
        <p14:creationId xmlns:p14="http://schemas.microsoft.com/office/powerpoint/2010/main" val="403401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31BF4C-A5C4-DA31-6BBB-E7A23B6ED932}"/>
              </a:ext>
            </a:extLst>
          </p:cNvPr>
          <p:cNvGraphicFramePr>
            <a:graphicFrameLocks noGrp="1"/>
          </p:cNvGraphicFramePr>
          <p:nvPr>
            <p:extLst>
              <p:ext uri="{D42A27DB-BD31-4B8C-83A1-F6EECF244321}">
                <p14:modId xmlns:p14="http://schemas.microsoft.com/office/powerpoint/2010/main" val="2892332252"/>
              </p:ext>
            </p:extLst>
          </p:nvPr>
        </p:nvGraphicFramePr>
        <p:xfrm>
          <a:off x="838200" y="190500"/>
          <a:ext cx="16146264" cy="9720080"/>
        </p:xfrm>
        <a:graphic>
          <a:graphicData uri="http://schemas.openxmlformats.org/drawingml/2006/table">
            <a:tbl>
              <a:tblPr>
                <a:tableStyleId>{5DA37D80-6434-44D0-A028-1B22A696006F}</a:tableStyleId>
              </a:tblPr>
              <a:tblGrid>
                <a:gridCol w="6568885">
                  <a:extLst>
                    <a:ext uri="{9D8B030D-6E8A-4147-A177-3AD203B41FA5}">
                      <a16:colId xmlns:a16="http://schemas.microsoft.com/office/drawing/2014/main" val="1434282539"/>
                    </a:ext>
                  </a:extLst>
                </a:gridCol>
                <a:gridCol w="1617881">
                  <a:extLst>
                    <a:ext uri="{9D8B030D-6E8A-4147-A177-3AD203B41FA5}">
                      <a16:colId xmlns:a16="http://schemas.microsoft.com/office/drawing/2014/main" val="3717711378"/>
                    </a:ext>
                  </a:extLst>
                </a:gridCol>
                <a:gridCol w="1585558">
                  <a:extLst>
                    <a:ext uri="{9D8B030D-6E8A-4147-A177-3AD203B41FA5}">
                      <a16:colId xmlns:a16="http://schemas.microsoft.com/office/drawing/2014/main" val="477909120"/>
                    </a:ext>
                  </a:extLst>
                </a:gridCol>
                <a:gridCol w="1569701">
                  <a:extLst>
                    <a:ext uri="{9D8B030D-6E8A-4147-A177-3AD203B41FA5}">
                      <a16:colId xmlns:a16="http://schemas.microsoft.com/office/drawing/2014/main" val="1532690469"/>
                    </a:ext>
                  </a:extLst>
                </a:gridCol>
                <a:gridCol w="1680690">
                  <a:extLst>
                    <a:ext uri="{9D8B030D-6E8A-4147-A177-3AD203B41FA5}">
                      <a16:colId xmlns:a16="http://schemas.microsoft.com/office/drawing/2014/main" val="3594974587"/>
                    </a:ext>
                  </a:extLst>
                </a:gridCol>
                <a:gridCol w="1537991">
                  <a:extLst>
                    <a:ext uri="{9D8B030D-6E8A-4147-A177-3AD203B41FA5}">
                      <a16:colId xmlns:a16="http://schemas.microsoft.com/office/drawing/2014/main" val="3724398696"/>
                    </a:ext>
                  </a:extLst>
                </a:gridCol>
                <a:gridCol w="1585558">
                  <a:extLst>
                    <a:ext uri="{9D8B030D-6E8A-4147-A177-3AD203B41FA5}">
                      <a16:colId xmlns:a16="http://schemas.microsoft.com/office/drawing/2014/main" val="639151582"/>
                    </a:ext>
                  </a:extLst>
                </a:gridCol>
              </a:tblGrid>
              <a:tr h="8151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t-LT" sz="2000" b="1" u="none" strike="noStrike" dirty="0">
                        <a:solidFill>
                          <a:schemeClr val="bg1"/>
                        </a:solidFill>
                        <a:effectLst/>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t-LT" sz="2000" b="1" u="none" strike="noStrike" dirty="0">
                          <a:solidFill>
                            <a:schemeClr val="bg1"/>
                          </a:solidFill>
                          <a:effectLst/>
                          <a:latin typeface="Calibri" panose="020F0502020204030204" pitchFamily="34" charset="0"/>
                          <a:cs typeface="Calibri" panose="020F0502020204030204" pitchFamily="34" charset="0"/>
                        </a:rPr>
                        <a:t>Pavadinimas</a:t>
                      </a:r>
                      <a:endParaRPr lang="lt-LT" sz="2000" b="1" i="0" u="none" strike="noStrike" dirty="0">
                        <a:solidFill>
                          <a:schemeClr val="bg1"/>
                        </a:solidFill>
                        <a:effectLst/>
                        <a:latin typeface="Calibri" panose="020F0502020204030204" pitchFamily="34" charset="0"/>
                        <a:cs typeface="Calibri" panose="020F0502020204030204" pitchFamily="34" charset="0"/>
                      </a:endParaRPr>
                    </a:p>
                    <a:p>
                      <a:endParaRPr lang="lt-LT" sz="2000" b="1" dirty="0">
                        <a:solidFill>
                          <a:schemeClr val="bg1"/>
                        </a:solidFill>
                        <a:latin typeface="Calibri" panose="020F0502020204030204" pitchFamily="34" charset="0"/>
                        <a:cs typeface="Calibri" panose="020F0502020204030204" pitchFamily="34" charset="0"/>
                      </a:endParaRPr>
                    </a:p>
                  </a:txBody>
                  <a:tcP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tc gridSpan="2">
                  <a:txBody>
                    <a:bodyPr/>
                    <a:lstStyle/>
                    <a:p>
                      <a:pPr algn="ctr" fontAlgn="ctr"/>
                      <a:r>
                        <a:rPr lang="lt-LT" sz="2000" b="1" u="none" strike="noStrike" dirty="0">
                          <a:solidFill>
                            <a:schemeClr val="bg1"/>
                          </a:solidFill>
                          <a:effectLst/>
                          <a:latin typeface="Calibri" panose="020F0502020204030204" pitchFamily="34" charset="0"/>
                          <a:cs typeface="Calibri" panose="020F0502020204030204" pitchFamily="34" charset="0"/>
                        </a:rPr>
                        <a:t>Per pagrindinį priėmimą</a:t>
                      </a:r>
                      <a:endParaRPr lang="lt-LT" sz="20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tc hMerge="1">
                  <a:txBody>
                    <a:bodyPr/>
                    <a:lstStyle/>
                    <a:p>
                      <a:endParaRPr lang="lt-LT"/>
                    </a:p>
                  </a:txBody>
                  <a:tcPr/>
                </a:tc>
                <a:tc gridSpan="2">
                  <a:txBody>
                    <a:bodyPr/>
                    <a:lstStyle/>
                    <a:p>
                      <a:pPr algn="ctr" fontAlgn="ctr"/>
                      <a:r>
                        <a:rPr lang="lt-LT" sz="2000" b="1" u="none" strike="noStrike" dirty="0">
                          <a:solidFill>
                            <a:schemeClr val="bg1"/>
                          </a:solidFill>
                          <a:effectLst/>
                          <a:latin typeface="Calibri" panose="020F0502020204030204" pitchFamily="34" charset="0"/>
                          <a:cs typeface="Calibri" panose="020F0502020204030204" pitchFamily="34" charset="0"/>
                        </a:rPr>
                        <a:t>Per papildomo priėmimo pirmąjį etapą</a:t>
                      </a:r>
                      <a:endParaRPr lang="lt-LT" sz="20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tc hMerge="1">
                  <a:txBody>
                    <a:bodyPr/>
                    <a:lstStyle/>
                    <a:p>
                      <a:endParaRPr lang="lt-LT"/>
                    </a:p>
                  </a:txBody>
                  <a:tcPr/>
                </a:tc>
                <a:tc gridSpan="2">
                  <a:txBody>
                    <a:bodyPr/>
                    <a:lstStyle/>
                    <a:p>
                      <a:pPr algn="ctr" fontAlgn="ctr"/>
                      <a:r>
                        <a:rPr lang="lt-LT" sz="2000" b="1" u="none" strike="noStrike" dirty="0">
                          <a:solidFill>
                            <a:schemeClr val="bg1"/>
                          </a:solidFill>
                          <a:effectLst/>
                          <a:latin typeface="Calibri" panose="020F0502020204030204" pitchFamily="34" charset="0"/>
                          <a:cs typeface="Calibri" panose="020F0502020204030204" pitchFamily="34" charset="0"/>
                        </a:rPr>
                        <a:t>Per papildomo priėmimo antrąjį etapą</a:t>
                      </a:r>
                      <a:endParaRPr lang="lt-LT" sz="20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tc hMerge="1">
                  <a:txBody>
                    <a:bodyPr/>
                    <a:lstStyle/>
                    <a:p>
                      <a:endParaRPr lang="lt-LT"/>
                    </a:p>
                  </a:txBody>
                  <a:tcPr/>
                </a:tc>
                <a:extLst>
                  <a:ext uri="{0D108BD9-81ED-4DB2-BD59-A6C34878D82A}">
                    <a16:rowId xmlns:a16="http://schemas.microsoft.com/office/drawing/2014/main" val="2122778802"/>
                  </a:ext>
                </a:extLst>
              </a:tr>
              <a:tr h="378880">
                <a:tc>
                  <a:txBody>
                    <a:bodyPr/>
                    <a:lstStyle/>
                    <a:p>
                      <a:pPr algn="l" fontAlgn="ct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2400" b="1" u="none" strike="noStrike" dirty="0">
                          <a:solidFill>
                            <a:schemeClr val="bg1"/>
                          </a:solidFill>
                          <a:effectLst/>
                          <a:latin typeface="Calibri" panose="020F0502020204030204" pitchFamily="34" charset="0"/>
                          <a:cs typeface="Calibri" panose="020F0502020204030204" pitchFamily="34" charset="0"/>
                        </a:rPr>
                        <a:t>VF</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tc>
                  <a:txBody>
                    <a:bodyPr/>
                    <a:lstStyle/>
                    <a:p>
                      <a:pPr algn="ctr" fontAlgn="ctr"/>
                      <a:r>
                        <a:rPr lang="lt-LT" sz="2400" b="1" u="none" strike="noStrike" dirty="0">
                          <a:solidFill>
                            <a:schemeClr val="bg1"/>
                          </a:solidFill>
                          <a:effectLst/>
                          <a:latin typeface="Calibri" panose="020F0502020204030204" pitchFamily="34" charset="0"/>
                          <a:cs typeface="Calibri" panose="020F0502020204030204" pitchFamily="34" charset="0"/>
                        </a:rPr>
                        <a:t>VNF</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2400" b="1" u="none" strike="noStrike" dirty="0">
                          <a:solidFill>
                            <a:schemeClr val="bg1"/>
                          </a:solidFill>
                          <a:effectLst/>
                          <a:latin typeface="Calibri" panose="020F0502020204030204" pitchFamily="34" charset="0"/>
                          <a:cs typeface="Calibri" panose="020F0502020204030204" pitchFamily="34" charset="0"/>
                        </a:rPr>
                        <a:t>VF</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tc>
                  <a:txBody>
                    <a:bodyPr/>
                    <a:lstStyle/>
                    <a:p>
                      <a:pPr algn="ctr" fontAlgn="ctr"/>
                      <a:r>
                        <a:rPr lang="lt-LT" sz="2400" b="1" u="none" strike="noStrike" dirty="0">
                          <a:solidFill>
                            <a:schemeClr val="bg1"/>
                          </a:solidFill>
                          <a:effectLst/>
                          <a:latin typeface="Calibri" panose="020F0502020204030204" pitchFamily="34" charset="0"/>
                          <a:cs typeface="Calibri" panose="020F0502020204030204" pitchFamily="34" charset="0"/>
                        </a:rPr>
                        <a:t>VNF</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2400" b="1" u="none" strike="noStrike" dirty="0">
                          <a:solidFill>
                            <a:schemeClr val="bg1"/>
                          </a:solidFill>
                          <a:effectLst/>
                          <a:latin typeface="Calibri" panose="020F0502020204030204" pitchFamily="34" charset="0"/>
                          <a:cs typeface="Calibri" panose="020F0502020204030204" pitchFamily="34" charset="0"/>
                        </a:rPr>
                        <a:t>VF</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tc>
                  <a:txBody>
                    <a:bodyPr/>
                    <a:lstStyle/>
                    <a:p>
                      <a:pPr algn="ctr" fontAlgn="ctr"/>
                      <a:r>
                        <a:rPr lang="lt-LT" sz="2400" b="1" u="none" strike="noStrike" dirty="0">
                          <a:solidFill>
                            <a:schemeClr val="bg1"/>
                          </a:solidFill>
                          <a:effectLst/>
                          <a:latin typeface="Calibri" panose="020F0502020204030204" pitchFamily="34" charset="0"/>
                          <a:cs typeface="Calibri" panose="020F0502020204030204" pitchFamily="34" charset="0"/>
                        </a:rPr>
                        <a:t>VNF</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solidFill>
                      <a:srgbClr val="FF6432"/>
                    </a:solidFill>
                  </a:tcPr>
                </a:tc>
                <a:extLst>
                  <a:ext uri="{0D108BD9-81ED-4DB2-BD59-A6C34878D82A}">
                    <a16:rowId xmlns:a16="http://schemas.microsoft.com/office/drawing/2014/main" val="3126148845"/>
                  </a:ext>
                </a:extLst>
              </a:tr>
              <a:tr h="378880">
                <a:tc>
                  <a:txBody>
                    <a:bodyPr/>
                    <a:lstStyle/>
                    <a:p>
                      <a:pPr algn="l" fontAlgn="b"/>
                      <a:r>
                        <a:rPr lang="lt-LT" sz="2400" b="1" u="none" strike="noStrike" dirty="0">
                          <a:solidFill>
                            <a:schemeClr val="bg1"/>
                          </a:solidFill>
                          <a:effectLst/>
                          <a:latin typeface="Calibri" panose="020F0502020204030204" pitchFamily="34" charset="0"/>
                          <a:cs typeface="Calibri" panose="020F0502020204030204" pitchFamily="34" charset="0"/>
                        </a:rPr>
                        <a:t>Matematikos mokslai (A), Fiziniai mokslai (C)</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6,44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5,43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4196113760"/>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Informatikos mokslai (B)</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4,53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5,33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4,68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5,19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5,27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942832734"/>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Gyvybės mokslai (D)</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4,27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5,65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329966251"/>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Medicina (G01)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8,33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6,17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8,45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6,03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6,06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314993527"/>
                  </a:ext>
                </a:extLst>
              </a:tr>
              <a:tr h="378880">
                <a:tc>
                  <a:txBody>
                    <a:bodyPr/>
                    <a:lstStyle/>
                    <a:p>
                      <a:pPr algn="l" fontAlgn="b"/>
                      <a:r>
                        <a:rPr lang="lt-LT" sz="2400" b="1" u="none" strike="noStrike" dirty="0">
                          <a:solidFill>
                            <a:schemeClr val="bg1"/>
                          </a:solidFill>
                          <a:effectLst/>
                          <a:latin typeface="Calibri" panose="020F0502020204030204" pitchFamily="34" charset="0"/>
                          <a:cs typeface="Calibri" panose="020F0502020204030204" pitchFamily="34" charset="0"/>
                        </a:rPr>
                        <a:t>Burnos priežiūra (G03)</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7,74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6,46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7,59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6,22</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677389610"/>
                  </a:ext>
                </a:extLst>
              </a:tr>
              <a:tr h="378880">
                <a:tc>
                  <a:txBody>
                    <a:bodyPr/>
                    <a:lstStyle/>
                    <a:p>
                      <a:pPr algn="l" fontAlgn="b"/>
                      <a:r>
                        <a:rPr lang="lt-LT" sz="2400" b="1" u="none" strike="noStrike" dirty="0">
                          <a:solidFill>
                            <a:schemeClr val="bg1"/>
                          </a:solidFill>
                          <a:effectLst/>
                          <a:latin typeface="Calibri" panose="020F0502020204030204" pitchFamily="34" charset="0"/>
                          <a:cs typeface="Calibri" panose="020F0502020204030204" pitchFamily="34" charset="0"/>
                        </a:rPr>
                        <a:t>Farmacija (G05)</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8,07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5,17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8,03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5,07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7,87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145897100"/>
                  </a:ext>
                </a:extLst>
              </a:tr>
              <a:tr h="378880">
                <a:tc>
                  <a:txBody>
                    <a:bodyPr/>
                    <a:lstStyle/>
                    <a:p>
                      <a:pPr algn="l" fontAlgn="b"/>
                      <a:r>
                        <a:rPr lang="lt-LT" sz="2400" b="1" u="none" strike="noStrike" dirty="0">
                          <a:solidFill>
                            <a:schemeClr val="bg1"/>
                          </a:solidFill>
                          <a:effectLst/>
                          <a:latin typeface="Calibri" panose="020F0502020204030204" pitchFamily="34" charset="0"/>
                          <a:cs typeface="Calibri" panose="020F0502020204030204" pitchFamily="34" charset="0"/>
                        </a:rPr>
                        <a:t>Reabilitacija (G06)</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7,96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7,59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3,71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6,56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217639823"/>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Odontologija (G02)</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9,64</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7,34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7,05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 </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6,96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411451897"/>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Slauga ir akušerija (G08)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3,46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5,31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5,43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5,73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5,17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4233549250"/>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Visuomenės sveikata (G04)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6,51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3,54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6,67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3,83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7,86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652649351"/>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Radiologija (6121GX016)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7,23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3,46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300765634"/>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Optometrija (6121GX020)</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6,44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5,52</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489324013"/>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Veterinarijos mokslai (H)</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6,27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6,87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5,61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6,49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5,58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980744645"/>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Žemės ūkio mokslai (I)</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4,76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6,57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5,03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6,69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4,97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138844496"/>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Sportas (R)</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7,51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3,29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8,29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3,26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7,73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3,93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156456266"/>
                  </a:ext>
                </a:extLst>
              </a:tr>
              <a:tr h="378880">
                <a:tc>
                  <a:txBody>
                    <a:bodyPr/>
                    <a:lstStyle/>
                    <a:p>
                      <a:pPr algn="l" fontAlgn="b"/>
                      <a:r>
                        <a:rPr lang="lt-LT" sz="2400" b="1" u="none" strike="noStrike" dirty="0">
                          <a:solidFill>
                            <a:schemeClr val="bg1"/>
                          </a:solidFill>
                          <a:effectLst/>
                          <a:latin typeface="Calibri" panose="020F0502020204030204" pitchFamily="34" charset="0"/>
                          <a:cs typeface="Calibri" panose="020F0502020204030204" pitchFamily="34" charset="0"/>
                        </a:rPr>
                        <a:t>Inžinerijos mokslai (E), Technologijų mokslai (F)</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4,67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5,84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5,23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6,71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5,41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4266609378"/>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Humanitariniai mokslai (N)</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3,69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5,84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4,73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6,46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5,17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440398949"/>
                  </a:ext>
                </a:extLst>
              </a:tr>
              <a:tr h="378880">
                <a:tc>
                  <a:txBody>
                    <a:bodyPr/>
                    <a:lstStyle/>
                    <a:p>
                      <a:pPr algn="l" fontAlgn="b"/>
                      <a:r>
                        <a:rPr lang="lt-LT" sz="2400" b="1" u="none" strike="noStrike" dirty="0">
                          <a:solidFill>
                            <a:schemeClr val="bg1"/>
                          </a:solidFill>
                          <a:effectLst/>
                          <a:latin typeface="Calibri" panose="020F0502020204030204" pitchFamily="34" charset="0"/>
                          <a:cs typeface="Calibri" panose="020F0502020204030204" pitchFamily="34" charset="0"/>
                        </a:rPr>
                        <a:t>Socialiniai mokslai (J)</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6,51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4,39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6,43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3,87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6,42</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635889339"/>
                  </a:ext>
                </a:extLst>
              </a:tr>
              <a:tr h="378880">
                <a:tc>
                  <a:txBody>
                    <a:bodyPr/>
                    <a:lstStyle/>
                    <a:p>
                      <a:pPr algn="l" fontAlgn="b"/>
                      <a:r>
                        <a:rPr lang="lt-LT" sz="2400" b="1" u="none" strike="noStrike">
                          <a:solidFill>
                            <a:schemeClr val="bg1"/>
                          </a:solidFill>
                          <a:effectLst/>
                          <a:latin typeface="Calibri" panose="020F0502020204030204" pitchFamily="34" charset="0"/>
                          <a:cs typeface="Calibri" panose="020F0502020204030204" pitchFamily="34" charset="0"/>
                        </a:rPr>
                        <a:t>Socialinis darbas (J04)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3,76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6,86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7,56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5,22</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374630822"/>
                  </a:ext>
                </a:extLst>
              </a:tr>
              <a:tr h="378880">
                <a:tc>
                  <a:txBody>
                    <a:bodyPr/>
                    <a:lstStyle/>
                    <a:p>
                      <a:pPr algn="l" fontAlgn="b"/>
                      <a:r>
                        <a:rPr lang="pt-BR" sz="2400" b="1" u="none" strike="noStrike">
                          <a:solidFill>
                            <a:schemeClr val="bg1"/>
                          </a:solidFill>
                          <a:effectLst/>
                          <a:latin typeface="Calibri" panose="020F0502020204030204" pitchFamily="34" charset="0"/>
                          <a:cs typeface="Calibri" panose="020F0502020204030204" pitchFamily="34" charset="0"/>
                        </a:rPr>
                        <a:t>Verslo ir viešoji vadyba (L)</a:t>
                      </a:r>
                      <a:endParaRPr lang="pt-BR"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7,54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7,51</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3,34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7,54</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4,89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952406345"/>
                  </a:ext>
                </a:extLst>
              </a:tr>
              <a:tr h="378880">
                <a:tc>
                  <a:txBody>
                    <a:bodyPr/>
                    <a:lstStyle/>
                    <a:p>
                      <a:pPr algn="l" fontAlgn="b"/>
                      <a:r>
                        <a:rPr lang="lt-LT" sz="2400" b="1" u="none" strike="noStrike" dirty="0">
                          <a:solidFill>
                            <a:schemeClr val="bg1"/>
                          </a:solidFill>
                          <a:effectLst/>
                          <a:latin typeface="Calibri" panose="020F0502020204030204" pitchFamily="34" charset="0"/>
                          <a:cs typeface="Calibri" panose="020F0502020204030204" pitchFamily="34" charset="0"/>
                        </a:rPr>
                        <a:t>Teisė (K)</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7,26</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7,26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5,03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7,1</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5,18</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2025460"/>
                  </a:ext>
                </a:extLst>
              </a:tr>
              <a:tr h="378880">
                <a:tc>
                  <a:txBody>
                    <a:bodyPr/>
                    <a:lstStyle/>
                    <a:p>
                      <a:pPr algn="l" fontAlgn="b"/>
                      <a:r>
                        <a:rPr lang="lt-LT" sz="2400" b="1" u="none" strike="noStrike" dirty="0">
                          <a:solidFill>
                            <a:schemeClr val="bg1"/>
                          </a:solidFill>
                          <a:effectLst/>
                          <a:latin typeface="Calibri" panose="020F0502020204030204" pitchFamily="34" charset="0"/>
                          <a:cs typeface="Calibri" panose="020F0502020204030204" pitchFamily="34" charset="0"/>
                        </a:rPr>
                        <a:t>Teisė ir policijos veikla (6121KX008)</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5,47</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5,96</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5,69</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 </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a:solidFill>
                            <a:schemeClr val="bg1"/>
                          </a:solidFill>
                          <a:effectLst/>
                          <a:latin typeface="Calibri" panose="020F0502020204030204" pitchFamily="34" charset="0"/>
                          <a:cs typeface="Calibri" panose="020F0502020204030204" pitchFamily="34" charset="0"/>
                        </a:rPr>
                        <a:t>6,33</a:t>
                      </a:r>
                      <a:endParaRPr lang="lt-LT" sz="2400" b="1" i="0" u="none" strike="noStrike">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tc>
                  <a:txBody>
                    <a:bodyPr/>
                    <a:lstStyle/>
                    <a:p>
                      <a:pPr algn="ctr" fontAlgn="b"/>
                      <a:r>
                        <a:rPr lang="lt-LT" sz="2400" b="1" u="none" strike="noStrike" dirty="0">
                          <a:solidFill>
                            <a:schemeClr val="bg1"/>
                          </a:solidFill>
                          <a:effectLst/>
                          <a:latin typeface="Calibri" panose="020F0502020204030204" pitchFamily="34" charset="0"/>
                          <a:cs typeface="Calibri" panose="020F0502020204030204" pitchFamily="34" charset="0"/>
                        </a:rPr>
                        <a:t> </a:t>
                      </a:r>
                      <a:endParaRPr lang="lt-LT" sz="2400" b="1" i="0" u="none" strike="noStrike" dirty="0">
                        <a:solidFill>
                          <a:schemeClr val="bg1"/>
                        </a:solidFill>
                        <a:effectLst/>
                        <a:latin typeface="Calibri" panose="020F0502020204030204" pitchFamily="34" charset="0"/>
                        <a:cs typeface="Calibri" panose="020F0502020204030204" pitchFamily="34" charset="0"/>
                      </a:endParaRPr>
                    </a:p>
                  </a:txBody>
                  <a:tcPr marL="6613" marR="6613" marT="6613" marB="0" anchor="b">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38100" cap="flat" cmpd="sng" algn="ctr">
                      <a:solidFill>
                        <a:schemeClr val="accent6">
                          <a:lumMod val="75000"/>
                        </a:schemeClr>
                      </a:solidFill>
                      <a:prstDash val="solid"/>
                      <a:round/>
                      <a:headEnd type="none" w="med" len="med"/>
                      <a:tailEnd type="none" w="med" len="med"/>
                    </a:lnT>
                    <a:lnB w="381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91936207"/>
                  </a:ext>
                </a:extLst>
              </a:tr>
            </a:tbl>
          </a:graphicData>
        </a:graphic>
      </p:graphicFrame>
    </p:spTree>
    <p:extLst>
      <p:ext uri="{BB962C8B-B14F-4D97-AF65-F5344CB8AC3E}">
        <p14:creationId xmlns:p14="http://schemas.microsoft.com/office/powerpoint/2010/main" val="1235654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036885" y="5439914"/>
            <a:ext cx="6444830" cy="6332045"/>
          </a:xfrm>
          <a:custGeom>
            <a:avLst/>
            <a:gdLst/>
            <a:ahLst/>
            <a:cxnLst/>
            <a:rect l="l" t="t" r="r" b="b"/>
            <a:pathLst>
              <a:path w="6444830" h="6332045">
                <a:moveTo>
                  <a:pt x="0" y="0"/>
                </a:moveTo>
                <a:lnTo>
                  <a:pt x="6444830" y="0"/>
                </a:lnTo>
                <a:lnTo>
                  <a:pt x="6444830" y="6332046"/>
                </a:lnTo>
                <a:lnTo>
                  <a:pt x="0" y="6332046"/>
                </a:lnTo>
                <a:lnTo>
                  <a:pt x="0" y="0"/>
                </a:lnTo>
                <a:close/>
              </a:path>
            </a:pathLst>
          </a:custGeom>
          <a:blipFill>
            <a:blip r:embed="rId2">
              <a:alphaModFix amt="9999"/>
            </a:blip>
            <a:stretch>
              <a:fillRect/>
            </a:stretch>
          </a:blipFill>
        </p:spPr>
      </p:sp>
      <p:sp>
        <p:nvSpPr>
          <p:cNvPr id="8" name="Freeform 8"/>
          <p:cNvSpPr/>
          <p:nvPr/>
        </p:nvSpPr>
        <p:spPr>
          <a:xfrm>
            <a:off x="930367" y="8420269"/>
            <a:ext cx="2463820" cy="808340"/>
          </a:xfrm>
          <a:custGeom>
            <a:avLst/>
            <a:gdLst/>
            <a:ahLst/>
            <a:cxnLst/>
            <a:rect l="l" t="t" r="r" b="b"/>
            <a:pathLst>
              <a:path w="2463820" h="808340">
                <a:moveTo>
                  <a:pt x="0" y="0"/>
                </a:moveTo>
                <a:lnTo>
                  <a:pt x="2463820" y="0"/>
                </a:lnTo>
                <a:lnTo>
                  <a:pt x="2463820" y="808340"/>
                </a:lnTo>
                <a:lnTo>
                  <a:pt x="0" y="808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930367" y="9384317"/>
            <a:ext cx="1854044" cy="462434"/>
          </a:xfrm>
          <a:prstGeom prst="rect">
            <a:avLst/>
          </a:prstGeom>
        </p:spPr>
        <p:txBody>
          <a:bodyPr lIns="0" tIns="0" rIns="0" bIns="0" rtlCol="0" anchor="t">
            <a:spAutoFit/>
          </a:bodyPr>
          <a:lstStyle/>
          <a:p>
            <a:pPr algn="just">
              <a:lnSpc>
                <a:spcPts val="3900"/>
              </a:lnSpc>
            </a:pPr>
            <a:r>
              <a:rPr lang="en-US" sz="3000" b="1" spc="126" dirty="0">
                <a:solidFill>
                  <a:srgbClr val="FFFFFF"/>
                </a:solidFill>
                <a:latin typeface="Neue Montreal Medium" panose="00000600000000000000" pitchFamily="50" charset="-70"/>
                <a:ea typeface="Neue Montreal Bold"/>
                <a:cs typeface="Neue Montreal Bold"/>
                <a:sym typeface="Neue Montreal Bold"/>
              </a:rPr>
              <a:t>mruni.eu</a:t>
            </a:r>
          </a:p>
        </p:txBody>
      </p:sp>
      <p:sp>
        <p:nvSpPr>
          <p:cNvPr id="4" name="Text Placeholder 1">
            <a:extLst>
              <a:ext uri="{FF2B5EF4-FFF2-40B4-BE49-F238E27FC236}">
                <a16:creationId xmlns:a16="http://schemas.microsoft.com/office/drawing/2014/main" id="{20594B4B-46CA-8D80-890D-C6AF682805A4}"/>
              </a:ext>
            </a:extLst>
          </p:cNvPr>
          <p:cNvSpPr txBox="1">
            <a:spLocks/>
          </p:cNvSpPr>
          <p:nvPr/>
        </p:nvSpPr>
        <p:spPr>
          <a:xfrm>
            <a:off x="5867400" y="3676593"/>
            <a:ext cx="5928049" cy="176332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6600" b="1" dirty="0">
                <a:solidFill>
                  <a:schemeClr val="bg1"/>
                </a:solidFill>
                <a:latin typeface="Calibri" panose="020F0502020204030204" pitchFamily="34" charset="0"/>
                <a:cs typeface="Calibri" panose="020F0502020204030204" pitchFamily="34" charset="0"/>
              </a:rPr>
              <a:t>STUDENTŲ PRIĖMIMAS</a:t>
            </a:r>
            <a:endParaRPr lang="en-US" sz="6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8526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pic>
        <p:nvPicPr>
          <p:cNvPr id="2" name="Picture Placeholder 5" descr="Pirmosios pakopos ir vientisosios studijos – LAMA BPO — Mozilla Firefox">
            <a:extLst>
              <a:ext uri="{FF2B5EF4-FFF2-40B4-BE49-F238E27FC236}">
                <a16:creationId xmlns:a16="http://schemas.microsoft.com/office/drawing/2014/main" id="{1C76BDEF-4986-FF09-03B2-7F1A4A2A5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979123" y="1061619"/>
            <a:ext cx="14771964" cy="8230233"/>
          </a:xfrm>
          <a:prstGeom prst="rect">
            <a:avLst/>
          </a:prstGeom>
        </p:spPr>
      </p:pic>
      <p:sp>
        <p:nvSpPr>
          <p:cNvPr id="3" name="TextBox 2">
            <a:extLst>
              <a:ext uri="{FF2B5EF4-FFF2-40B4-BE49-F238E27FC236}">
                <a16:creationId xmlns:a16="http://schemas.microsoft.com/office/drawing/2014/main" id="{741E7C3D-BB1D-F5C1-34AA-B626555BA54B}"/>
              </a:ext>
            </a:extLst>
          </p:cNvPr>
          <p:cNvSpPr txBox="1"/>
          <p:nvPr/>
        </p:nvSpPr>
        <p:spPr>
          <a:xfrm>
            <a:off x="7848600" y="9412473"/>
            <a:ext cx="3033010" cy="584775"/>
          </a:xfrm>
          <a:prstGeom prst="rect">
            <a:avLst/>
          </a:prstGeom>
          <a:noFill/>
        </p:spPr>
        <p:txBody>
          <a:bodyPr wrap="none" rtlCol="0">
            <a:spAutoFit/>
          </a:bodyPr>
          <a:lstStyle/>
          <a:p>
            <a:r>
              <a:rPr lang="lt-LT" sz="3200" b="1" dirty="0">
                <a:solidFill>
                  <a:schemeClr val="bg1"/>
                </a:solidFill>
                <a:latin typeface="Calibri" panose="020F0502020204030204" pitchFamily="34" charset="0"/>
                <a:cs typeface="Calibri" panose="020F0502020204030204" pitchFamily="34" charset="0"/>
              </a:rPr>
              <a:t>www.lamabpo.lt</a:t>
            </a:r>
          </a:p>
        </p:txBody>
      </p:sp>
      <p:sp>
        <p:nvSpPr>
          <p:cNvPr id="4" name="Rectangle: Rounded Corners 3">
            <a:extLst>
              <a:ext uri="{FF2B5EF4-FFF2-40B4-BE49-F238E27FC236}">
                <a16:creationId xmlns:a16="http://schemas.microsoft.com/office/drawing/2014/main" id="{9B5514E8-DD53-5892-A728-78777D46399F}"/>
              </a:ext>
            </a:extLst>
          </p:cNvPr>
          <p:cNvSpPr/>
          <p:nvPr/>
        </p:nvSpPr>
        <p:spPr>
          <a:xfrm>
            <a:off x="3565784" y="311810"/>
            <a:ext cx="10836016" cy="569030"/>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3600" b="1" dirty="0">
                <a:solidFill>
                  <a:schemeClr val="bg1"/>
                </a:solidFill>
                <a:latin typeface="Calibri" panose="020F0502020204030204" pitchFamily="34" charset="0"/>
                <a:cs typeface="Calibri" panose="020F0502020204030204" pitchFamily="34" charset="0"/>
              </a:rPr>
              <a:t>INFORMACIJA APIE 2026 M. STUDENTŲ PRIĖMIMĄ</a:t>
            </a:r>
          </a:p>
        </p:txBody>
      </p:sp>
    </p:spTree>
    <p:extLst>
      <p:ext uri="{BB962C8B-B14F-4D97-AF65-F5344CB8AC3E}">
        <p14:creationId xmlns:p14="http://schemas.microsoft.com/office/powerpoint/2010/main" val="555380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44210141-8BEB-7279-680C-1EE78A9EC640}"/>
              </a:ext>
            </a:extLst>
          </p:cNvPr>
          <p:cNvSpPr/>
          <p:nvPr/>
        </p:nvSpPr>
        <p:spPr>
          <a:xfrm>
            <a:off x="3095348" y="378010"/>
            <a:ext cx="11535052" cy="1477301"/>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PRIĖMIMO</a:t>
            </a:r>
          </a:p>
          <a:p>
            <a:pPr algn="ctr"/>
            <a:r>
              <a:rPr lang="lt-LT" sz="4400" b="1" dirty="0">
                <a:solidFill>
                  <a:schemeClr val="bg1"/>
                </a:solidFill>
                <a:latin typeface="Calibri" panose="020F0502020204030204" pitchFamily="34" charset="0"/>
                <a:cs typeface="Calibri" panose="020F0502020204030204" pitchFamily="34" charset="0"/>
              </a:rPr>
              <a:t> PAGRINDINIAI PRINCIPAI</a:t>
            </a:r>
          </a:p>
        </p:txBody>
      </p:sp>
      <p:sp>
        <p:nvSpPr>
          <p:cNvPr id="3" name="Rounded Rectangle 3">
            <a:extLst>
              <a:ext uri="{FF2B5EF4-FFF2-40B4-BE49-F238E27FC236}">
                <a16:creationId xmlns:a16="http://schemas.microsoft.com/office/drawing/2014/main" id="{07CA3625-5E13-245A-D66F-CF690A130081}"/>
              </a:ext>
            </a:extLst>
          </p:cNvPr>
          <p:cNvSpPr/>
          <p:nvPr/>
        </p:nvSpPr>
        <p:spPr>
          <a:xfrm>
            <a:off x="5254783" y="2283266"/>
            <a:ext cx="7492868" cy="17526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Bendrasis priėmimas</a:t>
            </a:r>
          </a:p>
          <a:p>
            <a:pPr algn="ctr"/>
            <a:r>
              <a:rPr lang="lt-LT" sz="4400" b="1" dirty="0">
                <a:solidFill>
                  <a:schemeClr val="bg1"/>
                </a:solidFill>
                <a:latin typeface="Calibri" panose="020F0502020204030204" pitchFamily="34" charset="0"/>
                <a:cs typeface="Calibri" panose="020F0502020204030204" pitchFamily="34" charset="0"/>
              </a:rPr>
              <a:t>Organizuoja LAMA </a:t>
            </a:r>
            <a:r>
              <a:rPr lang="lt-LT" sz="4400" b="1" dirty="0" err="1">
                <a:solidFill>
                  <a:schemeClr val="bg1"/>
                </a:solidFill>
                <a:latin typeface="Calibri" panose="020F0502020204030204" pitchFamily="34" charset="0"/>
                <a:cs typeface="Calibri" panose="020F0502020204030204" pitchFamily="34" charset="0"/>
              </a:rPr>
              <a:t>bpo</a:t>
            </a:r>
            <a:endParaRPr lang="lt-LT" sz="4400" b="1" dirty="0">
              <a:solidFill>
                <a:schemeClr val="bg1"/>
              </a:solidFill>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C1DD817B-511C-D0BD-3497-6E05E42609B9}"/>
              </a:ext>
            </a:extLst>
          </p:cNvPr>
          <p:cNvSpPr/>
          <p:nvPr/>
        </p:nvSpPr>
        <p:spPr>
          <a:xfrm>
            <a:off x="5814132" y="5104557"/>
            <a:ext cx="5983551" cy="792088"/>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Pagrindinis priėmimas</a:t>
            </a:r>
          </a:p>
        </p:txBody>
      </p:sp>
      <p:sp>
        <p:nvSpPr>
          <p:cNvPr id="5" name="Rounded Rectangle 3">
            <a:extLst>
              <a:ext uri="{FF2B5EF4-FFF2-40B4-BE49-F238E27FC236}">
                <a16:creationId xmlns:a16="http://schemas.microsoft.com/office/drawing/2014/main" id="{30FC9A7C-6E39-4FAB-799E-F7730D7E95D2}"/>
              </a:ext>
            </a:extLst>
          </p:cNvPr>
          <p:cNvSpPr/>
          <p:nvPr/>
        </p:nvSpPr>
        <p:spPr>
          <a:xfrm>
            <a:off x="5782065" y="7200900"/>
            <a:ext cx="5983551" cy="1571874"/>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Papildomas priėmimas (I turas ir II turas)</a:t>
            </a:r>
          </a:p>
        </p:txBody>
      </p:sp>
      <p:sp>
        <p:nvSpPr>
          <p:cNvPr id="6" name="Arrow: Down 5">
            <a:extLst>
              <a:ext uri="{FF2B5EF4-FFF2-40B4-BE49-F238E27FC236}">
                <a16:creationId xmlns:a16="http://schemas.microsoft.com/office/drawing/2014/main" id="{E4460EF5-B635-AAA0-38D1-71442957CC8D}"/>
              </a:ext>
            </a:extLst>
          </p:cNvPr>
          <p:cNvSpPr/>
          <p:nvPr/>
        </p:nvSpPr>
        <p:spPr>
          <a:xfrm>
            <a:off x="8610600" y="6206231"/>
            <a:ext cx="390617" cy="777780"/>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4400">
              <a:solidFill>
                <a:schemeClr val="bg1"/>
              </a:solidFill>
            </a:endParaRPr>
          </a:p>
        </p:txBody>
      </p:sp>
    </p:spTree>
    <p:extLst>
      <p:ext uri="{BB962C8B-B14F-4D97-AF65-F5344CB8AC3E}">
        <p14:creationId xmlns:p14="http://schemas.microsoft.com/office/powerpoint/2010/main" val="1122985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02392474-C779-ED89-D1F5-CD1FF6F1DF3F}"/>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3" name="Picture 2">
            <a:extLst>
              <a:ext uri="{FF2B5EF4-FFF2-40B4-BE49-F238E27FC236}">
                <a16:creationId xmlns:a16="http://schemas.microsoft.com/office/drawing/2014/main" id="{5EC251DD-BF8E-204F-15F9-DAAEC2C14D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Placeholder 5" descr="Window">
            <a:extLst>
              <a:ext uri="{FF2B5EF4-FFF2-40B4-BE49-F238E27FC236}">
                <a16:creationId xmlns:a16="http://schemas.microsoft.com/office/drawing/2014/main" id="{78CE215F-29FD-D811-72CB-C1B22E1D0E99}"/>
              </a:ext>
            </a:extLst>
          </p:cNvPr>
          <p:cNvPicPr>
            <a:picLocks noChangeAspect="1"/>
          </p:cNvPicPr>
          <p:nvPr/>
        </p:nvPicPr>
        <p:blipFill>
          <a:blip r:embed="rId11"/>
          <a:srcRect/>
          <a:stretch>
            <a:fillRect/>
          </a:stretch>
        </p:blipFill>
        <p:spPr>
          <a:xfrm>
            <a:off x="2360120" y="1363776"/>
            <a:ext cx="12730904" cy="8104197"/>
          </a:xfrm>
          <a:prstGeom prst="rect">
            <a:avLst/>
          </a:prstGeom>
        </p:spPr>
      </p:pic>
    </p:spTree>
    <p:extLst>
      <p:ext uri="{BB962C8B-B14F-4D97-AF65-F5344CB8AC3E}">
        <p14:creationId xmlns:p14="http://schemas.microsoft.com/office/powerpoint/2010/main" val="1819038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Prasymo-teikimo-BPIS-pirmosios-pakopos-ir-vientisosioms-studijoms-instrukcija.pdf — Mozilla Firefox">
            <a:extLst>
              <a:ext uri="{FF2B5EF4-FFF2-40B4-BE49-F238E27FC236}">
                <a16:creationId xmlns:a16="http://schemas.microsoft.com/office/drawing/2014/main" id="{34C4627B-2154-9D30-0AAA-A653C0289D6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363141" y="2041020"/>
            <a:ext cx="15561718" cy="6856399"/>
          </a:xfrm>
          <a:prstGeom prst="rect">
            <a:avLst/>
          </a:prstGeom>
        </p:spPr>
      </p:pic>
      <p:sp>
        <p:nvSpPr>
          <p:cNvPr id="7" name="Rectangle: Rounded Corners 6">
            <a:extLst>
              <a:ext uri="{FF2B5EF4-FFF2-40B4-BE49-F238E27FC236}">
                <a16:creationId xmlns:a16="http://schemas.microsoft.com/office/drawing/2014/main" id="{4754AB3B-AECD-B9E2-9361-FC903ECC2BA4}"/>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0B7CCD5F-BED5-973E-27FC-EFF9893209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082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Prasymo-teikimo-BPIS-pirmosios-pakopos-ir-vientisosioms-studijoms-instrukcija.pdf — Mozilla Firefox">
            <a:extLst>
              <a:ext uri="{FF2B5EF4-FFF2-40B4-BE49-F238E27FC236}">
                <a16:creationId xmlns:a16="http://schemas.microsoft.com/office/drawing/2014/main" id="{2BFA88B9-51F7-0727-06AD-92553021140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4399648" y="1551181"/>
            <a:ext cx="8922116" cy="8397285"/>
          </a:xfrm>
          <a:prstGeom prst="rect">
            <a:avLst/>
          </a:prstGeom>
        </p:spPr>
      </p:pic>
      <p:sp>
        <p:nvSpPr>
          <p:cNvPr id="7" name="Rectangle: Rounded Corners 6">
            <a:extLst>
              <a:ext uri="{FF2B5EF4-FFF2-40B4-BE49-F238E27FC236}">
                <a16:creationId xmlns:a16="http://schemas.microsoft.com/office/drawing/2014/main" id="{E51F8181-9EF6-F254-80A6-E0C3F134EA22}"/>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28EDD213-5F8D-4F34-C9DF-C8803CDCA2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266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Prasymo-teikimo-BPIS-pirmosios-pakopos-ir-vientisosioms-studijoms-instrukcija.pdf — Mozilla Firefox">
            <a:extLst>
              <a:ext uri="{FF2B5EF4-FFF2-40B4-BE49-F238E27FC236}">
                <a16:creationId xmlns:a16="http://schemas.microsoft.com/office/drawing/2014/main" id="{CBA56B9D-BAA7-376B-F63E-81D1A18F500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341479" y="2456120"/>
            <a:ext cx="17605041" cy="4677353"/>
          </a:xfrm>
          <a:prstGeom prst="rect">
            <a:avLst/>
          </a:prstGeom>
        </p:spPr>
      </p:pic>
      <p:sp>
        <p:nvSpPr>
          <p:cNvPr id="7" name="Rectangle: Rounded Corners 6">
            <a:extLst>
              <a:ext uri="{FF2B5EF4-FFF2-40B4-BE49-F238E27FC236}">
                <a16:creationId xmlns:a16="http://schemas.microsoft.com/office/drawing/2014/main" id="{40A212E3-8A0C-C197-C1F3-37299EF77346}"/>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B54A5C05-1471-1B3A-5E2F-8FB25B7772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333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Prasymo-teikimo-BPIS-pirmosios-pakopos-ir-vientisosioms-studijoms-instrukcija.pdf — Mozilla Firefox">
            <a:extLst>
              <a:ext uri="{FF2B5EF4-FFF2-40B4-BE49-F238E27FC236}">
                <a16:creationId xmlns:a16="http://schemas.microsoft.com/office/drawing/2014/main" id="{C3F03BAE-2402-93D1-CBE1-F68BEA0529C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344269" y="2365514"/>
            <a:ext cx="15599462" cy="5555971"/>
          </a:xfrm>
          <a:prstGeom prst="rect">
            <a:avLst/>
          </a:prstGeom>
        </p:spPr>
      </p:pic>
      <p:sp>
        <p:nvSpPr>
          <p:cNvPr id="7" name="Rectangle: Rounded Corners 6">
            <a:extLst>
              <a:ext uri="{FF2B5EF4-FFF2-40B4-BE49-F238E27FC236}">
                <a16:creationId xmlns:a16="http://schemas.microsoft.com/office/drawing/2014/main" id="{101FDD2F-5B94-ECE4-4A43-C202EC92A925}"/>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733C5E3E-C753-5F39-A4CA-652099AB3B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45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Prasymo-teikimo-BPIS-pirmosios-pakopos-ir-vientisosioms-studijoms-instrukcija.pdf — Mozilla Firefox">
            <a:extLst>
              <a:ext uri="{FF2B5EF4-FFF2-40B4-BE49-F238E27FC236}">
                <a16:creationId xmlns:a16="http://schemas.microsoft.com/office/drawing/2014/main" id="{6176B4D0-500D-11BE-F837-E3E9B6B49AE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2010349" y="1808656"/>
            <a:ext cx="14029226" cy="7602044"/>
          </a:xfrm>
          <a:prstGeom prst="rect">
            <a:avLst/>
          </a:prstGeom>
        </p:spPr>
      </p:pic>
      <p:sp>
        <p:nvSpPr>
          <p:cNvPr id="7" name="Rectangle: Rounded Corners 6">
            <a:extLst>
              <a:ext uri="{FF2B5EF4-FFF2-40B4-BE49-F238E27FC236}">
                <a16:creationId xmlns:a16="http://schemas.microsoft.com/office/drawing/2014/main" id="{A6B3B138-2E95-4016-BA47-AF1BDC66E45A}"/>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0FACACD5-D8EB-C212-F3CD-0F57BC70ED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97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ounded Rectangle 4">
            <a:extLst>
              <a:ext uri="{FF2B5EF4-FFF2-40B4-BE49-F238E27FC236}">
                <a16:creationId xmlns:a16="http://schemas.microsoft.com/office/drawing/2014/main" id="{50CCB02E-018E-5CC3-0709-DE1B9915C93B}"/>
              </a:ext>
            </a:extLst>
          </p:cNvPr>
          <p:cNvSpPr/>
          <p:nvPr/>
        </p:nvSpPr>
        <p:spPr>
          <a:xfrm>
            <a:off x="4457700" y="2978064"/>
            <a:ext cx="8735626" cy="1633289"/>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800" b="1" dirty="0">
                <a:solidFill>
                  <a:schemeClr val="bg1"/>
                </a:solidFill>
                <a:latin typeface="Calibri" panose="020F0502020204030204" pitchFamily="34" charset="0"/>
                <a:cs typeface="Calibri" panose="020F0502020204030204" pitchFamily="34" charset="0"/>
              </a:rPr>
              <a:t>ARITMETINIS VIDURKIS</a:t>
            </a:r>
          </a:p>
          <a:p>
            <a:pPr algn="ctr"/>
            <a:r>
              <a:rPr lang="lt-LT" sz="4800" b="1" dirty="0">
                <a:solidFill>
                  <a:schemeClr val="bg1"/>
                </a:solidFill>
                <a:latin typeface="Calibri" panose="020F0502020204030204" pitchFamily="34" charset="0"/>
                <a:cs typeface="Calibri" panose="020F0502020204030204" pitchFamily="34" charset="0"/>
              </a:rPr>
              <a:t>ne mažiau </a:t>
            </a:r>
            <a:r>
              <a:rPr lang="lt-LT" sz="4800" b="1" dirty="0">
                <a:solidFill>
                  <a:schemeClr val="accent6">
                    <a:lumMod val="75000"/>
                  </a:schemeClr>
                </a:solidFill>
                <a:latin typeface="Calibri" panose="020F0502020204030204" pitchFamily="34" charset="0"/>
                <a:cs typeface="Calibri" panose="020F0502020204030204" pitchFamily="34" charset="0"/>
              </a:rPr>
              <a:t>nei 50 BALŲ</a:t>
            </a:r>
          </a:p>
        </p:txBody>
      </p:sp>
      <p:sp>
        <p:nvSpPr>
          <p:cNvPr id="3" name="Rectangle: Rounded Corners 2">
            <a:extLst>
              <a:ext uri="{FF2B5EF4-FFF2-40B4-BE49-F238E27FC236}">
                <a16:creationId xmlns:a16="http://schemas.microsoft.com/office/drawing/2014/main" id="{367C0D4A-8677-077C-CF1A-A679F7A99F74}"/>
              </a:ext>
            </a:extLst>
          </p:cNvPr>
          <p:cNvSpPr/>
          <p:nvPr/>
        </p:nvSpPr>
        <p:spPr>
          <a:xfrm>
            <a:off x="4438650" y="442951"/>
            <a:ext cx="8735626" cy="2373944"/>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M</a:t>
            </a:r>
            <a:r>
              <a:rPr lang="en-US" sz="4000" b="1" dirty="0" err="1">
                <a:solidFill>
                  <a:schemeClr val="bg1"/>
                </a:solidFill>
                <a:latin typeface="Calibri" panose="020F0502020204030204" pitchFamily="34" charset="0"/>
                <a:cs typeface="Calibri" panose="020F0502020204030204" pitchFamily="34" charset="0"/>
              </a:rPr>
              <a:t>inimal</a:t>
            </a:r>
            <a:r>
              <a:rPr lang="lt-LT" sz="4000" b="1" dirty="0" err="1">
                <a:solidFill>
                  <a:schemeClr val="bg1"/>
                </a:solidFill>
                <a:latin typeface="Calibri" panose="020F0502020204030204" pitchFamily="34" charset="0"/>
                <a:cs typeface="Calibri" panose="020F0502020204030204" pitchFamily="34" charset="0"/>
              </a:rPr>
              <a:t>ūs</a:t>
            </a:r>
            <a:r>
              <a:rPr lang="lt-LT" sz="4000" b="1" dirty="0">
                <a:solidFill>
                  <a:schemeClr val="bg1"/>
                </a:solidFill>
                <a:latin typeface="Calibri" panose="020F0502020204030204" pitchFamily="34" charset="0"/>
                <a:cs typeface="Calibri" panose="020F0502020204030204" pitchFamily="34" charset="0"/>
              </a:rPr>
              <a:t> reikalavimai </a:t>
            </a:r>
            <a:r>
              <a:rPr lang="en-US" sz="4000" b="1" dirty="0" err="1">
                <a:solidFill>
                  <a:schemeClr val="bg1"/>
                </a:solidFill>
                <a:latin typeface="Calibri" panose="020F0502020204030204" pitchFamily="34" charset="0"/>
                <a:cs typeface="Calibri" panose="020F0502020204030204" pitchFamily="34" charset="0"/>
              </a:rPr>
              <a:t>pret</a:t>
            </a:r>
            <a:r>
              <a:rPr lang="lt-LT" sz="4000" b="1" dirty="0">
                <a:solidFill>
                  <a:schemeClr val="bg1"/>
                </a:solidFill>
                <a:latin typeface="Calibri" panose="020F0502020204030204" pitchFamily="34" charset="0"/>
                <a:cs typeface="Calibri" panose="020F0502020204030204" pitchFamily="34" charset="0"/>
              </a:rPr>
              <a:t>e</a:t>
            </a:r>
            <a:r>
              <a:rPr lang="en-US" sz="4000" b="1" dirty="0" err="1">
                <a:solidFill>
                  <a:schemeClr val="bg1"/>
                </a:solidFill>
                <a:latin typeface="Calibri" panose="020F0502020204030204" pitchFamily="34" charset="0"/>
                <a:cs typeface="Calibri" panose="020F0502020204030204" pitchFamily="34" charset="0"/>
              </a:rPr>
              <a:t>nduojant</a:t>
            </a:r>
            <a:r>
              <a:rPr lang="en-US" sz="4000" b="1" dirty="0">
                <a:solidFill>
                  <a:schemeClr val="bg1"/>
                </a:solidFill>
                <a:latin typeface="Calibri" panose="020F0502020204030204" pitchFamily="34" charset="0"/>
                <a:cs typeface="Calibri" panose="020F0502020204030204" pitchFamily="34" charset="0"/>
              </a:rPr>
              <a:t> </a:t>
            </a:r>
            <a:r>
              <a:rPr lang="lt-LT" sz="4000" b="1" dirty="0">
                <a:solidFill>
                  <a:schemeClr val="bg1"/>
                </a:solidFill>
                <a:latin typeface="Calibri" panose="020F0502020204030204" pitchFamily="34" charset="0"/>
                <a:cs typeface="Calibri" panose="020F0502020204030204" pitchFamily="34" charset="0"/>
              </a:rPr>
              <a:t>į </a:t>
            </a:r>
            <a:r>
              <a:rPr lang="lt-LT" sz="4000" b="1" dirty="0">
                <a:solidFill>
                  <a:schemeClr val="accent6">
                    <a:lumMod val="75000"/>
                  </a:schemeClr>
                </a:solidFill>
                <a:latin typeface="Calibri" panose="020F0502020204030204" pitchFamily="34" charset="0"/>
                <a:cs typeface="Calibri" panose="020F0502020204030204" pitchFamily="34" charset="0"/>
              </a:rPr>
              <a:t>UNIVERSITETUS</a:t>
            </a:r>
            <a:r>
              <a:rPr lang="en-US" sz="4000" b="1" dirty="0">
                <a:solidFill>
                  <a:schemeClr val="bg1"/>
                </a:solidFill>
                <a:latin typeface="Calibri" panose="020F0502020204030204" pitchFamily="34" charset="0"/>
                <a:cs typeface="Calibri" panose="020F0502020204030204" pitchFamily="34" charset="0"/>
              </a:rPr>
              <a:t> </a:t>
            </a:r>
            <a:endParaRPr lang="lt-LT" sz="4000" b="1" dirty="0">
              <a:solidFill>
                <a:schemeClr val="bg1"/>
              </a:solidFill>
              <a:latin typeface="Calibri" panose="020F0502020204030204" pitchFamily="34" charset="0"/>
              <a:cs typeface="Calibri" panose="020F0502020204030204" pitchFamily="34" charset="0"/>
            </a:endParaRPr>
          </a:p>
          <a:p>
            <a:pPr algn="ctr"/>
            <a:r>
              <a:rPr lang="lt-LT" sz="4000" b="1" dirty="0">
                <a:solidFill>
                  <a:schemeClr val="bg1"/>
                </a:solidFill>
                <a:latin typeface="Calibri" panose="020F0502020204030204" pitchFamily="34" charset="0"/>
                <a:cs typeface="Calibri" panose="020F0502020204030204" pitchFamily="34" charset="0"/>
              </a:rPr>
              <a:t>(baigusiems nuo 2025 metų)</a:t>
            </a:r>
          </a:p>
        </p:txBody>
      </p:sp>
      <p:sp>
        <p:nvSpPr>
          <p:cNvPr id="4" name="Rounded Rectangle 4">
            <a:extLst>
              <a:ext uri="{FF2B5EF4-FFF2-40B4-BE49-F238E27FC236}">
                <a16:creationId xmlns:a16="http://schemas.microsoft.com/office/drawing/2014/main" id="{EA35829A-F626-A4EB-8C75-61260D00D765}"/>
              </a:ext>
            </a:extLst>
          </p:cNvPr>
          <p:cNvSpPr/>
          <p:nvPr/>
        </p:nvSpPr>
        <p:spPr>
          <a:xfrm>
            <a:off x="4457700" y="7962900"/>
            <a:ext cx="8735626" cy="1633289"/>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800" b="1" dirty="0">
                <a:solidFill>
                  <a:schemeClr val="bg1"/>
                </a:solidFill>
                <a:latin typeface="Calibri" panose="020F0502020204030204" pitchFamily="34" charset="0"/>
                <a:cs typeface="Calibri" panose="020F0502020204030204" pitchFamily="34" charset="0"/>
              </a:rPr>
              <a:t>ARITMETINIS VIDURKIS</a:t>
            </a:r>
          </a:p>
          <a:p>
            <a:pPr algn="ctr"/>
            <a:r>
              <a:rPr lang="lt-LT" sz="4800" b="1" dirty="0">
                <a:solidFill>
                  <a:schemeClr val="bg1"/>
                </a:solidFill>
                <a:latin typeface="Calibri" panose="020F0502020204030204" pitchFamily="34" charset="0"/>
                <a:cs typeface="Calibri" panose="020F0502020204030204" pitchFamily="34" charset="0"/>
              </a:rPr>
              <a:t>ne mažiau </a:t>
            </a:r>
            <a:r>
              <a:rPr lang="lt-LT" sz="4800" b="1" dirty="0">
                <a:solidFill>
                  <a:schemeClr val="accent6">
                    <a:lumMod val="75000"/>
                  </a:schemeClr>
                </a:solidFill>
                <a:latin typeface="Calibri" panose="020F0502020204030204" pitchFamily="34" charset="0"/>
                <a:cs typeface="Calibri" panose="020F0502020204030204" pitchFamily="34" charset="0"/>
              </a:rPr>
              <a:t>nei 41 BALAS</a:t>
            </a:r>
          </a:p>
        </p:txBody>
      </p:sp>
      <p:sp>
        <p:nvSpPr>
          <p:cNvPr id="5" name="Rectangle: Rounded Corners 4">
            <a:extLst>
              <a:ext uri="{FF2B5EF4-FFF2-40B4-BE49-F238E27FC236}">
                <a16:creationId xmlns:a16="http://schemas.microsoft.com/office/drawing/2014/main" id="{DA506187-A3A9-3663-0BC8-8462A03A9461}"/>
              </a:ext>
            </a:extLst>
          </p:cNvPr>
          <p:cNvSpPr/>
          <p:nvPr/>
        </p:nvSpPr>
        <p:spPr>
          <a:xfrm>
            <a:off x="4476750" y="5697204"/>
            <a:ext cx="8735626" cy="1989552"/>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000" b="1" dirty="0">
                <a:solidFill>
                  <a:schemeClr val="bg1"/>
                </a:solidFill>
                <a:latin typeface="Calibri" panose="020F0502020204030204" pitchFamily="34" charset="0"/>
                <a:cs typeface="Calibri" panose="020F0502020204030204" pitchFamily="34" charset="0"/>
              </a:rPr>
              <a:t>M</a:t>
            </a:r>
            <a:r>
              <a:rPr lang="en-US" sz="4000" b="1" dirty="0" err="1">
                <a:solidFill>
                  <a:schemeClr val="bg1"/>
                </a:solidFill>
                <a:latin typeface="Calibri" panose="020F0502020204030204" pitchFamily="34" charset="0"/>
                <a:cs typeface="Calibri" panose="020F0502020204030204" pitchFamily="34" charset="0"/>
              </a:rPr>
              <a:t>inimal</a:t>
            </a:r>
            <a:r>
              <a:rPr lang="lt-LT" sz="4000" b="1" dirty="0" err="1">
                <a:solidFill>
                  <a:schemeClr val="bg1"/>
                </a:solidFill>
                <a:latin typeface="Calibri" panose="020F0502020204030204" pitchFamily="34" charset="0"/>
                <a:cs typeface="Calibri" panose="020F0502020204030204" pitchFamily="34" charset="0"/>
              </a:rPr>
              <a:t>ūs</a:t>
            </a:r>
            <a:r>
              <a:rPr lang="lt-LT" sz="4000" b="1" dirty="0">
                <a:solidFill>
                  <a:schemeClr val="bg1"/>
                </a:solidFill>
                <a:latin typeface="Calibri" panose="020F0502020204030204" pitchFamily="34" charset="0"/>
                <a:cs typeface="Calibri" panose="020F0502020204030204" pitchFamily="34" charset="0"/>
              </a:rPr>
              <a:t> reikalavimai </a:t>
            </a:r>
            <a:r>
              <a:rPr lang="en-US" sz="4000" b="1" dirty="0" err="1">
                <a:solidFill>
                  <a:schemeClr val="bg1"/>
                </a:solidFill>
                <a:latin typeface="Calibri" panose="020F0502020204030204" pitchFamily="34" charset="0"/>
                <a:cs typeface="Calibri" panose="020F0502020204030204" pitchFamily="34" charset="0"/>
              </a:rPr>
              <a:t>pret</a:t>
            </a:r>
            <a:r>
              <a:rPr lang="lt-LT" sz="4000" b="1" dirty="0">
                <a:solidFill>
                  <a:schemeClr val="bg1"/>
                </a:solidFill>
                <a:latin typeface="Calibri" panose="020F0502020204030204" pitchFamily="34" charset="0"/>
                <a:cs typeface="Calibri" panose="020F0502020204030204" pitchFamily="34" charset="0"/>
              </a:rPr>
              <a:t>e</a:t>
            </a:r>
            <a:r>
              <a:rPr lang="en-US" sz="4000" b="1" dirty="0" err="1">
                <a:solidFill>
                  <a:schemeClr val="bg1"/>
                </a:solidFill>
                <a:latin typeface="Calibri" panose="020F0502020204030204" pitchFamily="34" charset="0"/>
                <a:cs typeface="Calibri" panose="020F0502020204030204" pitchFamily="34" charset="0"/>
              </a:rPr>
              <a:t>nduojant</a:t>
            </a:r>
            <a:r>
              <a:rPr lang="en-US" sz="4000" b="1" dirty="0">
                <a:solidFill>
                  <a:schemeClr val="bg1"/>
                </a:solidFill>
                <a:latin typeface="Calibri" panose="020F0502020204030204" pitchFamily="34" charset="0"/>
                <a:cs typeface="Calibri" panose="020F0502020204030204" pitchFamily="34" charset="0"/>
              </a:rPr>
              <a:t> </a:t>
            </a:r>
            <a:r>
              <a:rPr lang="lt-LT" sz="4000" b="1" dirty="0">
                <a:solidFill>
                  <a:schemeClr val="bg1"/>
                </a:solidFill>
                <a:latin typeface="Calibri" panose="020F0502020204030204" pitchFamily="34" charset="0"/>
                <a:cs typeface="Calibri" panose="020F0502020204030204" pitchFamily="34" charset="0"/>
              </a:rPr>
              <a:t>į </a:t>
            </a:r>
            <a:r>
              <a:rPr lang="lt-LT" sz="4000" b="1" dirty="0">
                <a:solidFill>
                  <a:schemeClr val="accent6">
                    <a:lumMod val="75000"/>
                  </a:schemeClr>
                </a:solidFill>
                <a:latin typeface="Calibri" panose="020F0502020204030204" pitchFamily="34" charset="0"/>
                <a:cs typeface="Calibri" panose="020F0502020204030204" pitchFamily="34" charset="0"/>
              </a:rPr>
              <a:t>KOLEGIJAS</a:t>
            </a:r>
            <a:r>
              <a:rPr lang="en-US" sz="4000" b="1" dirty="0">
                <a:solidFill>
                  <a:schemeClr val="accent6">
                    <a:lumMod val="75000"/>
                  </a:schemeClr>
                </a:solidFill>
                <a:latin typeface="Calibri" panose="020F0502020204030204" pitchFamily="34" charset="0"/>
                <a:cs typeface="Calibri" panose="020F0502020204030204" pitchFamily="34" charset="0"/>
              </a:rPr>
              <a:t> </a:t>
            </a:r>
            <a:endParaRPr lang="lt-LT" sz="4000" b="1" dirty="0">
              <a:solidFill>
                <a:schemeClr val="accent6">
                  <a:lumMod val="75000"/>
                </a:schemeClr>
              </a:solidFill>
              <a:latin typeface="Calibri" panose="020F0502020204030204" pitchFamily="34" charset="0"/>
              <a:cs typeface="Calibri" panose="020F0502020204030204" pitchFamily="34" charset="0"/>
            </a:endParaRPr>
          </a:p>
          <a:p>
            <a:pPr algn="ctr"/>
            <a:r>
              <a:rPr lang="lt-LT" sz="4000" b="1" dirty="0">
                <a:solidFill>
                  <a:schemeClr val="bg1"/>
                </a:solidFill>
                <a:latin typeface="Calibri" panose="020F0502020204030204" pitchFamily="34" charset="0"/>
                <a:cs typeface="Calibri" panose="020F0502020204030204" pitchFamily="34" charset="0"/>
              </a:rPr>
              <a:t>(baigusiems nuo 2025 metų)</a:t>
            </a:r>
          </a:p>
        </p:txBody>
      </p:sp>
    </p:spTree>
    <p:extLst>
      <p:ext uri="{BB962C8B-B14F-4D97-AF65-F5344CB8AC3E}">
        <p14:creationId xmlns:p14="http://schemas.microsoft.com/office/powerpoint/2010/main" val="417707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Prasymo-teikimo-BPIS-pirmosios-pakopos-ir-vientisosioms-studijoms-instrukcija.pdf — Mozilla Firefox">
            <a:extLst>
              <a:ext uri="{FF2B5EF4-FFF2-40B4-BE49-F238E27FC236}">
                <a16:creationId xmlns:a16="http://schemas.microsoft.com/office/drawing/2014/main" id="{680A1458-81B9-BA50-4446-F21DC0B5E0D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2150492" y="1454219"/>
            <a:ext cx="13511432" cy="7880281"/>
          </a:xfrm>
          <a:prstGeom prst="rect">
            <a:avLst/>
          </a:prstGeom>
        </p:spPr>
      </p:pic>
      <p:sp>
        <p:nvSpPr>
          <p:cNvPr id="7" name="Rectangle: Rounded Corners 6">
            <a:extLst>
              <a:ext uri="{FF2B5EF4-FFF2-40B4-BE49-F238E27FC236}">
                <a16:creationId xmlns:a16="http://schemas.microsoft.com/office/drawing/2014/main" id="{C2B785D4-F36E-49D4-52A8-5C06CCEA5F7F}"/>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052B90A4-C51A-2A6C-D5AE-5D2277B19E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884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Prasymo-teikimo-BPIS-pirmosios-pakopos-ir-vientisosioms-studijoms-instrukcija.pdf — Mozilla Firefox">
            <a:extLst>
              <a:ext uri="{FF2B5EF4-FFF2-40B4-BE49-F238E27FC236}">
                <a16:creationId xmlns:a16="http://schemas.microsoft.com/office/drawing/2014/main" id="{089CAB10-B4D9-D9EF-34E2-17EE1200373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2367648" y="1441923"/>
            <a:ext cx="12872351" cy="8185739"/>
          </a:xfrm>
          <a:prstGeom prst="rect">
            <a:avLst/>
          </a:prstGeom>
        </p:spPr>
      </p:pic>
      <p:sp>
        <p:nvSpPr>
          <p:cNvPr id="7" name="Rectangle: Rounded Corners 6">
            <a:extLst>
              <a:ext uri="{FF2B5EF4-FFF2-40B4-BE49-F238E27FC236}">
                <a16:creationId xmlns:a16="http://schemas.microsoft.com/office/drawing/2014/main" id="{826F8722-3D64-2703-C600-475C102A0787}"/>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32DC5EC3-4B06-E6D4-B697-E8B7EA600B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542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5" name="TextBox 4">
            <a:extLst>
              <a:ext uri="{FF2B5EF4-FFF2-40B4-BE49-F238E27FC236}">
                <a16:creationId xmlns:a16="http://schemas.microsoft.com/office/drawing/2014/main" id="{FBA52A44-D35A-5212-1BB0-74EF8B159C10}"/>
              </a:ext>
            </a:extLst>
          </p:cNvPr>
          <p:cNvSpPr txBox="1"/>
          <p:nvPr/>
        </p:nvSpPr>
        <p:spPr>
          <a:xfrm>
            <a:off x="1782892" y="1649738"/>
            <a:ext cx="13792200"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lt-LT" sz="3600" b="1" dirty="0">
                <a:solidFill>
                  <a:schemeClr val="bg1"/>
                </a:solidFill>
                <a:latin typeface="Calibri" panose="020F0502020204030204" pitchFamily="34" charset="0"/>
                <a:cs typeface="Calibri" panose="020F0502020204030204" pitchFamily="34" charset="0"/>
              </a:rPr>
              <a:t>Antroji konkursinė eilė stojantiesiems į VF studijų vietas</a:t>
            </a:r>
          </a:p>
          <a:p>
            <a:pPr algn="ctr"/>
            <a:r>
              <a:rPr lang="lt-LT" sz="3600" b="1" dirty="0">
                <a:solidFill>
                  <a:schemeClr val="bg1"/>
                </a:solidFill>
                <a:latin typeface="Calibri" panose="020F0502020204030204" pitchFamily="34" charset="0"/>
                <a:cs typeface="Calibri" panose="020F0502020204030204" pitchFamily="34" charset="0"/>
              </a:rPr>
              <a:t> aukštosiose mokyklose</a:t>
            </a:r>
          </a:p>
        </p:txBody>
      </p:sp>
      <p:sp>
        <p:nvSpPr>
          <p:cNvPr id="6" name="Rectangle 5">
            <a:extLst>
              <a:ext uri="{FF2B5EF4-FFF2-40B4-BE49-F238E27FC236}">
                <a16:creationId xmlns:a16="http://schemas.microsoft.com/office/drawing/2014/main" id="{7AB3A477-58A4-4688-7E7D-E79210F1F9DB}"/>
              </a:ext>
            </a:extLst>
          </p:cNvPr>
          <p:cNvSpPr/>
          <p:nvPr/>
        </p:nvSpPr>
        <p:spPr>
          <a:xfrm>
            <a:off x="903674" y="3273835"/>
            <a:ext cx="16632102" cy="4832092"/>
          </a:xfrm>
          <a:prstGeom prst="rect">
            <a:avLst/>
          </a:prstGeom>
        </p:spPr>
        <p:txBody>
          <a:bodyPr wrap="square">
            <a:spAutoFit/>
          </a:bodyPr>
          <a:lstStyle/>
          <a:p>
            <a:pPr marL="285750" indent="-285750" algn="just">
              <a:buFont typeface="Arial" panose="020B0604020202020204" pitchFamily="34" charset="0"/>
              <a:buChar char="•"/>
            </a:pPr>
            <a:r>
              <a:rPr lang="lt-LT" sz="2800" dirty="0">
                <a:solidFill>
                  <a:schemeClr val="bg1"/>
                </a:solidFill>
                <a:latin typeface="Calibri" panose="020F0502020204030204" pitchFamily="34" charset="0"/>
                <a:cs typeface="Calibri" panose="020F0502020204030204" pitchFamily="34" charset="0"/>
              </a:rPr>
              <a:t>yra baigę trumposios pakopos studijas;</a:t>
            </a:r>
          </a:p>
          <a:p>
            <a:pPr marL="285750" indent="-285750" algn="just">
              <a:buFont typeface="Arial" panose="020B0604020202020204" pitchFamily="34" charset="0"/>
              <a:buChar char="•"/>
            </a:pPr>
            <a:r>
              <a:rPr lang="lt-LT" sz="2800" dirty="0">
                <a:solidFill>
                  <a:schemeClr val="bg1"/>
                </a:solidFill>
                <a:latin typeface="Calibri" panose="020F0502020204030204" pitchFamily="34" charset="0"/>
                <a:cs typeface="Calibri" panose="020F0502020204030204" pitchFamily="34" charset="0"/>
              </a:rPr>
              <a:t>atitinka aukštosios mokyklos nustatytas specialiųjų gebėjimų ir kompetencijų sąlygas ir turi ne trumpesnę kaip 12 mėnesių praktinės veiklos patirtį;</a:t>
            </a:r>
          </a:p>
          <a:p>
            <a:pPr marL="285750" indent="-285750" algn="just">
              <a:buFont typeface="Arial" panose="020B0604020202020204" pitchFamily="34" charset="0"/>
              <a:buChar char="•"/>
            </a:pPr>
            <a:r>
              <a:rPr lang="lt-LT" sz="2800" dirty="0">
                <a:solidFill>
                  <a:schemeClr val="bg1"/>
                </a:solidFill>
                <a:latin typeface="Calibri" panose="020F0502020204030204" pitchFamily="34" charset="0"/>
                <a:cs typeface="Calibri" panose="020F0502020204030204" pitchFamily="34" charset="0"/>
              </a:rPr>
              <a:t>turi ne trumpesnę kaip 24 mėnesių praktinės veiklos patirtį ir stoja į universitetines pirmosios pakopos ir vientisąsias studijas ir pirmosios pakopos kolegines studijas;</a:t>
            </a:r>
          </a:p>
          <a:p>
            <a:pPr marL="285750" indent="-285750" algn="just">
              <a:buFont typeface="Arial" panose="020B0604020202020204" pitchFamily="34" charset="0"/>
              <a:buChar char="•"/>
            </a:pPr>
            <a:r>
              <a:rPr lang="lt-LT" sz="2800" dirty="0">
                <a:solidFill>
                  <a:schemeClr val="bg1"/>
                </a:solidFill>
                <a:latin typeface="Calibri" panose="020F0502020204030204" pitchFamily="34" charset="0"/>
                <a:cs typeface="Calibri" panose="020F0502020204030204" pitchFamily="34" charset="0"/>
              </a:rPr>
              <a:t>yra vienas iš bendrai gyvenančių asmenų arba vienas gyvenantis asmuo, turintis teisę gauti arba gaunantis socialinę pašalpą pagal Lietuvos Respublikos piniginės socialinės paramos nepasiturintiems gyventojams įstatymą;</a:t>
            </a:r>
          </a:p>
          <a:p>
            <a:pPr marL="285750" indent="-285750" algn="just">
              <a:buFont typeface="Arial" panose="020B0604020202020204" pitchFamily="34" charset="0"/>
              <a:buChar char="•"/>
            </a:pPr>
            <a:r>
              <a:rPr lang="lt-LT" sz="2800" dirty="0">
                <a:solidFill>
                  <a:schemeClr val="bg1"/>
                </a:solidFill>
                <a:latin typeface="Calibri" panose="020F0502020204030204" pitchFamily="34" charset="0"/>
                <a:cs typeface="Calibri" panose="020F0502020204030204" pitchFamily="34" charset="0"/>
              </a:rPr>
              <a:t>turi nustatytą 45 procentų ar mažesnį </a:t>
            </a:r>
            <a:r>
              <a:rPr lang="lt-LT" sz="2800" dirty="0" err="1">
                <a:solidFill>
                  <a:schemeClr val="bg1"/>
                </a:solidFill>
                <a:latin typeface="Calibri" panose="020F0502020204030204" pitchFamily="34" charset="0"/>
                <a:cs typeface="Calibri" panose="020F0502020204030204" pitchFamily="34" charset="0"/>
              </a:rPr>
              <a:t>dalyvumo</a:t>
            </a:r>
            <a:r>
              <a:rPr lang="lt-LT" sz="2800" dirty="0">
                <a:solidFill>
                  <a:schemeClr val="bg1"/>
                </a:solidFill>
                <a:latin typeface="Calibri" panose="020F0502020204030204" pitchFamily="34" charset="0"/>
                <a:cs typeface="Calibri" panose="020F0502020204030204" pitchFamily="34" charset="0"/>
              </a:rPr>
              <a:t> lygį arba sunkaus ar vidutinio neįgalumo lygį;</a:t>
            </a:r>
          </a:p>
          <a:p>
            <a:pPr marL="285750" indent="-285750" algn="just">
              <a:buFont typeface="Arial" panose="020B0604020202020204" pitchFamily="34" charset="0"/>
              <a:buChar char="•"/>
            </a:pPr>
            <a:r>
              <a:rPr lang="lt-LT" sz="2800" dirty="0">
                <a:solidFill>
                  <a:schemeClr val="bg1"/>
                </a:solidFill>
                <a:latin typeface="Calibri" panose="020F0502020204030204" pitchFamily="34" charset="0"/>
                <a:cs typeface="Calibri" panose="020F0502020204030204" pitchFamily="34" charset="0"/>
              </a:rPr>
              <a:t>yra ne vyresnis kaip 25 metų ir jam iki pilnametystės įstatymų nustatyta tvarka buvo nustatyta globa (rūpyba) arba jo abu tėvai (turėtas vienintelis iš tėvų) yra mirę.</a:t>
            </a:r>
          </a:p>
        </p:txBody>
      </p:sp>
      <p:sp>
        <p:nvSpPr>
          <p:cNvPr id="7" name="Rectangle: Rounded Corners 6">
            <a:extLst>
              <a:ext uri="{FF2B5EF4-FFF2-40B4-BE49-F238E27FC236}">
                <a16:creationId xmlns:a16="http://schemas.microsoft.com/office/drawing/2014/main" id="{EF4B1817-4542-D62F-E237-AA69262DCC1A}"/>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1362C64E-9750-9AA7-C935-1FCB141C1E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Window">
            <a:extLst>
              <a:ext uri="{FF2B5EF4-FFF2-40B4-BE49-F238E27FC236}">
                <a16:creationId xmlns:a16="http://schemas.microsoft.com/office/drawing/2014/main" id="{42393352-A79C-DF9B-EE4F-B2DEE9D57BD0}"/>
              </a:ext>
            </a:extLst>
          </p:cNvPr>
          <p:cNvPicPr>
            <a:picLocks noChangeAspect="1"/>
          </p:cNvPicPr>
          <p:nvPr/>
        </p:nvPicPr>
        <p:blipFill>
          <a:blip r:embed="rId10"/>
          <a:srcRect/>
          <a:stretch>
            <a:fillRect/>
          </a:stretch>
        </p:blipFill>
        <p:spPr>
          <a:xfrm>
            <a:off x="1798445" y="1537145"/>
            <a:ext cx="14065118" cy="8035058"/>
          </a:xfrm>
          <a:prstGeom prst="rect">
            <a:avLst/>
          </a:prstGeom>
        </p:spPr>
      </p:pic>
      <p:sp>
        <p:nvSpPr>
          <p:cNvPr id="7" name="Rectangle: Rounded Corners 6">
            <a:extLst>
              <a:ext uri="{FF2B5EF4-FFF2-40B4-BE49-F238E27FC236}">
                <a16:creationId xmlns:a16="http://schemas.microsoft.com/office/drawing/2014/main" id="{B9B50A71-D20F-5CB6-135B-D2FB77D2B218}"/>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509D24C6-60B3-B924-C382-9AD24CDD76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110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Window">
            <a:extLst>
              <a:ext uri="{FF2B5EF4-FFF2-40B4-BE49-F238E27FC236}">
                <a16:creationId xmlns:a16="http://schemas.microsoft.com/office/drawing/2014/main" id="{D3797631-25E9-3E55-7A5F-A4E8E969CA0C}"/>
              </a:ext>
            </a:extLst>
          </p:cNvPr>
          <p:cNvPicPr>
            <a:picLocks noChangeAspect="1"/>
          </p:cNvPicPr>
          <p:nvPr/>
        </p:nvPicPr>
        <p:blipFill>
          <a:blip r:embed="rId10"/>
          <a:srcRect/>
          <a:stretch>
            <a:fillRect/>
          </a:stretch>
        </p:blipFill>
        <p:spPr>
          <a:xfrm>
            <a:off x="1698422" y="1638300"/>
            <a:ext cx="13961141" cy="7866346"/>
          </a:xfrm>
          <a:prstGeom prst="rect">
            <a:avLst/>
          </a:prstGeom>
        </p:spPr>
      </p:pic>
      <p:sp>
        <p:nvSpPr>
          <p:cNvPr id="7" name="Rectangle: Rounded Corners 6">
            <a:extLst>
              <a:ext uri="{FF2B5EF4-FFF2-40B4-BE49-F238E27FC236}">
                <a16:creationId xmlns:a16="http://schemas.microsoft.com/office/drawing/2014/main" id="{EB0201B7-4A3D-E027-508D-EBF446E517BE}"/>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BB48143E-D8A0-DC4E-6EB9-BA27C116BF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9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Window">
            <a:extLst>
              <a:ext uri="{FF2B5EF4-FFF2-40B4-BE49-F238E27FC236}">
                <a16:creationId xmlns:a16="http://schemas.microsoft.com/office/drawing/2014/main" id="{B30F54D4-5A5F-D636-590E-E7DA24051AC1}"/>
              </a:ext>
            </a:extLst>
          </p:cNvPr>
          <p:cNvPicPr>
            <a:picLocks noChangeAspect="1"/>
          </p:cNvPicPr>
          <p:nvPr/>
        </p:nvPicPr>
        <p:blipFill>
          <a:blip r:embed="rId10"/>
          <a:srcRect/>
          <a:stretch>
            <a:fillRect/>
          </a:stretch>
        </p:blipFill>
        <p:spPr>
          <a:xfrm>
            <a:off x="1283035" y="2121995"/>
            <a:ext cx="14791915" cy="5696265"/>
          </a:xfrm>
          <a:prstGeom prst="rect">
            <a:avLst/>
          </a:prstGeom>
        </p:spPr>
      </p:pic>
      <p:sp>
        <p:nvSpPr>
          <p:cNvPr id="7" name="Rectangle: Rounded Corners 6">
            <a:extLst>
              <a:ext uri="{FF2B5EF4-FFF2-40B4-BE49-F238E27FC236}">
                <a16:creationId xmlns:a16="http://schemas.microsoft.com/office/drawing/2014/main" id="{E4165500-896C-8213-2103-F37BC34DEF34}"/>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06BD20E7-9256-716E-919B-636E349422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137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8" name="Picture Placeholder 5" descr="Window">
            <a:extLst>
              <a:ext uri="{FF2B5EF4-FFF2-40B4-BE49-F238E27FC236}">
                <a16:creationId xmlns:a16="http://schemas.microsoft.com/office/drawing/2014/main" id="{CEC7EF67-B245-EEFA-3A32-BD3E88AD4733}"/>
              </a:ext>
            </a:extLst>
          </p:cNvPr>
          <p:cNvPicPr>
            <a:picLocks noChangeAspect="1"/>
          </p:cNvPicPr>
          <p:nvPr/>
        </p:nvPicPr>
        <p:blipFill>
          <a:blip r:embed="rId10"/>
          <a:srcRect/>
          <a:stretch>
            <a:fillRect/>
          </a:stretch>
        </p:blipFill>
        <p:spPr>
          <a:xfrm>
            <a:off x="2151810" y="1333500"/>
            <a:ext cx="13437829" cy="8382000"/>
          </a:xfrm>
          <a:prstGeom prst="rect">
            <a:avLst/>
          </a:prstGeom>
        </p:spPr>
      </p:pic>
      <p:sp>
        <p:nvSpPr>
          <p:cNvPr id="12" name="Rectangle: Rounded Corners 11">
            <a:extLst>
              <a:ext uri="{FF2B5EF4-FFF2-40B4-BE49-F238E27FC236}">
                <a16:creationId xmlns:a16="http://schemas.microsoft.com/office/drawing/2014/main" id="{F47CF120-45F2-DEF3-762C-4446688ADC87}"/>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13" name="Picture 12">
            <a:extLst>
              <a:ext uri="{FF2B5EF4-FFF2-40B4-BE49-F238E27FC236}">
                <a16:creationId xmlns:a16="http://schemas.microsoft.com/office/drawing/2014/main" id="{B2FFE262-8164-9B36-4AE7-1C826F442C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45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Window">
            <a:extLst>
              <a:ext uri="{FF2B5EF4-FFF2-40B4-BE49-F238E27FC236}">
                <a16:creationId xmlns:a16="http://schemas.microsoft.com/office/drawing/2014/main" id="{61894FA0-F38F-B652-2A01-CB3FD52147A4}"/>
              </a:ext>
            </a:extLst>
          </p:cNvPr>
          <p:cNvPicPr>
            <a:picLocks noChangeAspect="1"/>
          </p:cNvPicPr>
          <p:nvPr/>
        </p:nvPicPr>
        <p:blipFill>
          <a:blip r:embed="rId10"/>
          <a:srcRect/>
          <a:stretch>
            <a:fillRect/>
          </a:stretch>
        </p:blipFill>
        <p:spPr>
          <a:xfrm>
            <a:off x="1278120" y="1808869"/>
            <a:ext cx="15731760" cy="7214011"/>
          </a:xfrm>
          <a:prstGeom prst="rect">
            <a:avLst/>
          </a:prstGeom>
        </p:spPr>
      </p:pic>
      <p:sp>
        <p:nvSpPr>
          <p:cNvPr id="7" name="Rectangle: Rounded Corners 6">
            <a:extLst>
              <a:ext uri="{FF2B5EF4-FFF2-40B4-BE49-F238E27FC236}">
                <a16:creationId xmlns:a16="http://schemas.microsoft.com/office/drawing/2014/main" id="{BF8DF93E-9073-EB3F-56EF-4A39EB8E21F6}"/>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AB089ABA-60DC-481F-5CF4-F2241CF001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357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8" name="TextBox 7">
            <a:extLst>
              <a:ext uri="{FF2B5EF4-FFF2-40B4-BE49-F238E27FC236}">
                <a16:creationId xmlns:a16="http://schemas.microsoft.com/office/drawing/2014/main" id="{CC315905-3B6C-DB33-F243-9491215BAAFB}"/>
              </a:ext>
            </a:extLst>
          </p:cNvPr>
          <p:cNvSpPr txBox="1"/>
          <p:nvPr/>
        </p:nvSpPr>
        <p:spPr>
          <a:xfrm>
            <a:off x="1510472" y="4220170"/>
            <a:ext cx="295195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lt-LT" b="1" dirty="0">
                <a:latin typeface="Calibri" panose="020F0502020204030204" pitchFamily="34" charset="0"/>
                <a:cs typeface="Calibri" panose="020F0502020204030204" pitchFamily="34" charset="0"/>
              </a:rPr>
              <a:t>Skiltyje „SUVESTINĖ“ pasitikrinti savo konkursinį balą.</a:t>
            </a:r>
          </a:p>
        </p:txBody>
      </p:sp>
      <p:pic>
        <p:nvPicPr>
          <p:cNvPr id="12" name="Picture Placeholder 5" descr="Window">
            <a:extLst>
              <a:ext uri="{FF2B5EF4-FFF2-40B4-BE49-F238E27FC236}">
                <a16:creationId xmlns:a16="http://schemas.microsoft.com/office/drawing/2014/main" id="{304A413B-4477-94B3-223B-3798CCE7AC68}"/>
              </a:ext>
            </a:extLst>
          </p:cNvPr>
          <p:cNvPicPr>
            <a:picLocks noChangeAspect="1"/>
          </p:cNvPicPr>
          <p:nvPr/>
        </p:nvPicPr>
        <p:blipFill>
          <a:blip r:embed="rId10"/>
          <a:srcRect/>
          <a:stretch>
            <a:fillRect/>
          </a:stretch>
        </p:blipFill>
        <p:spPr>
          <a:xfrm>
            <a:off x="5359071" y="1257299"/>
            <a:ext cx="7049886" cy="8719859"/>
          </a:xfrm>
          <a:prstGeom prst="rect">
            <a:avLst/>
          </a:prstGeom>
        </p:spPr>
      </p:pic>
      <p:sp>
        <p:nvSpPr>
          <p:cNvPr id="13" name="Rectangle: Rounded Corners 12">
            <a:extLst>
              <a:ext uri="{FF2B5EF4-FFF2-40B4-BE49-F238E27FC236}">
                <a16:creationId xmlns:a16="http://schemas.microsoft.com/office/drawing/2014/main" id="{FC077902-83CE-9C56-63C5-63437AE812A1}"/>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14" name="Picture 13">
            <a:extLst>
              <a:ext uri="{FF2B5EF4-FFF2-40B4-BE49-F238E27FC236}">
                <a16:creationId xmlns:a16="http://schemas.microsoft.com/office/drawing/2014/main" id="{791915AC-F499-9808-F5AD-40E74CBB3F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535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graphicFrame>
        <p:nvGraphicFramePr>
          <p:cNvPr id="3" name="Table 2">
            <a:extLst>
              <a:ext uri="{FF2B5EF4-FFF2-40B4-BE49-F238E27FC236}">
                <a16:creationId xmlns:a16="http://schemas.microsoft.com/office/drawing/2014/main" id="{20F0104B-B2F8-115B-7F0B-20695746F62E}"/>
              </a:ext>
            </a:extLst>
          </p:cNvPr>
          <p:cNvGraphicFramePr>
            <a:graphicFrameLocks noGrp="1"/>
          </p:cNvGraphicFramePr>
          <p:nvPr>
            <p:extLst>
              <p:ext uri="{D42A27DB-BD31-4B8C-83A1-F6EECF244321}">
                <p14:modId xmlns:p14="http://schemas.microsoft.com/office/powerpoint/2010/main" val="306818844"/>
              </p:ext>
            </p:extLst>
          </p:nvPr>
        </p:nvGraphicFramePr>
        <p:xfrm>
          <a:off x="1066800" y="1371173"/>
          <a:ext cx="16718349" cy="6818757"/>
        </p:xfrm>
        <a:graphic>
          <a:graphicData uri="http://schemas.openxmlformats.org/drawingml/2006/table">
            <a:tbl>
              <a:tblPr firstCol="1" bandRow="1">
                <a:tableStyleId>{5DA37D80-6434-44D0-A028-1B22A696006F}</a:tableStyleId>
              </a:tblPr>
              <a:tblGrid>
                <a:gridCol w="723235">
                  <a:extLst>
                    <a:ext uri="{9D8B030D-6E8A-4147-A177-3AD203B41FA5}">
                      <a16:colId xmlns:a16="http://schemas.microsoft.com/office/drawing/2014/main" val="20000"/>
                    </a:ext>
                  </a:extLst>
                </a:gridCol>
                <a:gridCol w="1217428">
                  <a:extLst>
                    <a:ext uri="{9D8B030D-6E8A-4147-A177-3AD203B41FA5}">
                      <a16:colId xmlns:a16="http://schemas.microsoft.com/office/drawing/2014/main" val="20001"/>
                    </a:ext>
                  </a:extLst>
                </a:gridCol>
                <a:gridCol w="2639836">
                  <a:extLst>
                    <a:ext uri="{9D8B030D-6E8A-4147-A177-3AD203B41FA5}">
                      <a16:colId xmlns:a16="http://schemas.microsoft.com/office/drawing/2014/main" val="20002"/>
                    </a:ext>
                  </a:extLst>
                </a:gridCol>
                <a:gridCol w="1275776">
                  <a:extLst>
                    <a:ext uri="{9D8B030D-6E8A-4147-A177-3AD203B41FA5}">
                      <a16:colId xmlns:a16="http://schemas.microsoft.com/office/drawing/2014/main" val="20003"/>
                    </a:ext>
                  </a:extLst>
                </a:gridCol>
                <a:gridCol w="1388472">
                  <a:extLst>
                    <a:ext uri="{9D8B030D-6E8A-4147-A177-3AD203B41FA5}">
                      <a16:colId xmlns:a16="http://schemas.microsoft.com/office/drawing/2014/main" val="20004"/>
                    </a:ext>
                  </a:extLst>
                </a:gridCol>
                <a:gridCol w="1819377">
                  <a:extLst>
                    <a:ext uri="{9D8B030D-6E8A-4147-A177-3AD203B41FA5}">
                      <a16:colId xmlns:a16="http://schemas.microsoft.com/office/drawing/2014/main" val="20006"/>
                    </a:ext>
                  </a:extLst>
                </a:gridCol>
                <a:gridCol w="1819377">
                  <a:extLst>
                    <a:ext uri="{9D8B030D-6E8A-4147-A177-3AD203B41FA5}">
                      <a16:colId xmlns:a16="http://schemas.microsoft.com/office/drawing/2014/main" val="20007"/>
                    </a:ext>
                  </a:extLst>
                </a:gridCol>
                <a:gridCol w="2917424">
                  <a:extLst>
                    <a:ext uri="{9D8B030D-6E8A-4147-A177-3AD203B41FA5}">
                      <a16:colId xmlns:a16="http://schemas.microsoft.com/office/drawing/2014/main" val="20008"/>
                    </a:ext>
                  </a:extLst>
                </a:gridCol>
                <a:gridCol w="2917424">
                  <a:extLst>
                    <a:ext uri="{9D8B030D-6E8A-4147-A177-3AD203B41FA5}">
                      <a16:colId xmlns:a16="http://schemas.microsoft.com/office/drawing/2014/main" val="3582582016"/>
                    </a:ext>
                  </a:extLst>
                </a:gridCol>
              </a:tblGrid>
              <a:tr h="1960386">
                <a:tc>
                  <a:txBody>
                    <a:bodyPr/>
                    <a:lstStyle/>
                    <a:p>
                      <a:pPr algn="ctr">
                        <a:lnSpc>
                          <a:spcPct val="115000"/>
                        </a:lnSpc>
                        <a:spcAft>
                          <a:spcPts val="0"/>
                        </a:spcAft>
                      </a:pPr>
                      <a:r>
                        <a:rPr lang="lt-LT" sz="3200" b="0" dirty="0" err="1">
                          <a:solidFill>
                            <a:schemeClr val="bg1"/>
                          </a:solidFill>
                          <a:effectLst/>
                          <a:latin typeface="Calibri" panose="020F0502020204030204" pitchFamily="34" charset="0"/>
                          <a:cs typeface="Calibri" panose="020F0502020204030204" pitchFamily="34" charset="0"/>
                        </a:rPr>
                        <a:t>Eil</a:t>
                      </a:r>
                      <a:r>
                        <a:rPr lang="lt-LT" sz="3200" b="0" dirty="0">
                          <a:solidFill>
                            <a:schemeClr val="bg1"/>
                          </a:solidFill>
                          <a:effectLst/>
                          <a:latin typeface="Calibri" panose="020F0502020204030204" pitchFamily="34" charset="0"/>
                          <a:cs typeface="Calibri" panose="020F0502020204030204" pitchFamily="34" charset="0"/>
                        </a:rPr>
                        <a:t>. </a:t>
                      </a:r>
                      <a:r>
                        <a:rPr lang="lt-LT" sz="3200" b="0" dirty="0" err="1">
                          <a:solidFill>
                            <a:schemeClr val="bg1"/>
                          </a:solidFill>
                          <a:effectLst/>
                          <a:latin typeface="Calibri" panose="020F0502020204030204" pitchFamily="34" charset="0"/>
                          <a:cs typeface="Calibri" panose="020F0502020204030204" pitchFamily="34" charset="0"/>
                        </a:rPr>
                        <a:t>Nr</a:t>
                      </a:r>
                      <a:r>
                        <a:rPr lang="lt-LT" sz="3200" b="0" dirty="0">
                          <a:solidFill>
                            <a:schemeClr val="bg1"/>
                          </a:solidFill>
                          <a:effectLst/>
                          <a:latin typeface="Calibri" panose="020F0502020204030204" pitchFamily="34" charset="0"/>
                          <a:cs typeface="Calibri" panose="020F0502020204030204" pitchFamily="34" charset="0"/>
                        </a:rPr>
                        <a:t>.</a:t>
                      </a:r>
                      <a:endParaRPr lang="lt-LT" sz="32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3200" b="0" dirty="0" err="1">
                          <a:solidFill>
                            <a:schemeClr val="bg1"/>
                          </a:solidFill>
                          <a:effectLst/>
                          <a:latin typeface="Calibri" panose="020F0502020204030204" pitchFamily="34" charset="0"/>
                          <a:cs typeface="Calibri" panose="020F0502020204030204" pitchFamily="34" charset="0"/>
                        </a:rPr>
                        <a:t>Aukš</a:t>
                      </a:r>
                      <a:r>
                        <a:rPr lang="lt-LT" sz="3200" b="0" dirty="0">
                          <a:solidFill>
                            <a:schemeClr val="bg1"/>
                          </a:solidFill>
                          <a:effectLst/>
                          <a:latin typeface="Calibri" panose="020F0502020204030204" pitchFamily="34" charset="0"/>
                          <a:cs typeface="Calibri" panose="020F0502020204030204" pitchFamily="34" charset="0"/>
                        </a:rPr>
                        <a:t>-</a:t>
                      </a:r>
                    </a:p>
                    <a:p>
                      <a:pPr algn="ctr">
                        <a:lnSpc>
                          <a:spcPct val="115000"/>
                        </a:lnSpc>
                        <a:spcAft>
                          <a:spcPts val="0"/>
                        </a:spcAft>
                      </a:pPr>
                      <a:r>
                        <a:rPr lang="lt-LT" sz="3200" b="0" dirty="0">
                          <a:solidFill>
                            <a:schemeClr val="bg1"/>
                          </a:solidFill>
                          <a:effectLst/>
                          <a:latin typeface="Calibri" panose="020F0502020204030204" pitchFamily="34" charset="0"/>
                          <a:cs typeface="Calibri" panose="020F0502020204030204" pitchFamily="34" charset="0"/>
                        </a:rPr>
                        <a:t>toji </a:t>
                      </a:r>
                    </a:p>
                    <a:p>
                      <a:pPr algn="ctr">
                        <a:lnSpc>
                          <a:spcPct val="115000"/>
                        </a:lnSpc>
                        <a:spcAft>
                          <a:spcPts val="0"/>
                        </a:spcAft>
                      </a:pPr>
                      <a:r>
                        <a:rPr lang="lt-LT" sz="3200" b="0" dirty="0">
                          <a:solidFill>
                            <a:schemeClr val="bg1"/>
                          </a:solidFill>
                          <a:effectLst/>
                          <a:latin typeface="Calibri" panose="020F0502020204030204" pitchFamily="34" charset="0"/>
                          <a:cs typeface="Calibri" panose="020F0502020204030204" pitchFamily="34" charset="0"/>
                        </a:rPr>
                        <a:t>  m-kla</a:t>
                      </a:r>
                      <a:endParaRPr lang="lt-LT" sz="32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3200" b="0" dirty="0">
                          <a:solidFill>
                            <a:schemeClr val="bg1"/>
                          </a:solidFill>
                          <a:effectLst/>
                          <a:latin typeface="Calibri" panose="020F0502020204030204" pitchFamily="34" charset="0"/>
                          <a:cs typeface="Calibri" panose="020F0502020204030204" pitchFamily="34" charset="0"/>
                        </a:rPr>
                        <a:t>Studijų programa</a:t>
                      </a:r>
                      <a:endParaRPr lang="lt-LT" sz="32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3200" b="0" dirty="0">
                          <a:solidFill>
                            <a:schemeClr val="bg1"/>
                          </a:solidFill>
                          <a:effectLst/>
                          <a:latin typeface="Calibri" panose="020F0502020204030204" pitchFamily="34" charset="0"/>
                          <a:cs typeface="Calibri" panose="020F0502020204030204" pitchFamily="34" charset="0"/>
                        </a:rPr>
                        <a:t>Finan-sav.</a:t>
                      </a:r>
                      <a:r>
                        <a:rPr lang="lt-LT" sz="3200" b="0" baseline="0" dirty="0">
                          <a:solidFill>
                            <a:schemeClr val="bg1"/>
                          </a:solidFill>
                          <a:effectLst/>
                          <a:latin typeface="Calibri" panose="020F0502020204030204" pitchFamily="34" charset="0"/>
                          <a:cs typeface="Calibri" panose="020F0502020204030204" pitchFamily="34" charset="0"/>
                        </a:rPr>
                        <a:t> šaltinis</a:t>
                      </a:r>
                      <a:endParaRPr lang="lt-LT" sz="3200" b="0"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3200" b="0" dirty="0">
                          <a:solidFill>
                            <a:schemeClr val="bg1"/>
                          </a:solidFill>
                          <a:effectLst/>
                          <a:latin typeface="Calibri" panose="020F0502020204030204" pitchFamily="34" charset="0"/>
                          <a:cs typeface="Calibri" panose="020F0502020204030204" pitchFamily="34" charset="0"/>
                        </a:rPr>
                        <a:t>Studijų forma</a:t>
                      </a:r>
                      <a:endParaRPr lang="lt-LT" sz="3200" b="0" dirty="0">
                        <a:ln>
                          <a:solidFill>
                            <a:schemeClr val="bg1"/>
                          </a:solidFill>
                        </a:ln>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3200" b="0" dirty="0">
                          <a:solidFill>
                            <a:schemeClr val="bg1"/>
                          </a:solidFill>
                          <a:effectLst/>
                          <a:latin typeface="Calibri" panose="020F0502020204030204" pitchFamily="34" charset="0"/>
                          <a:cs typeface="Calibri" panose="020F0502020204030204" pitchFamily="34" charset="0"/>
                        </a:rPr>
                        <a:t>Balas geriausiųjų eilėje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3200" b="0" dirty="0">
                          <a:solidFill>
                            <a:schemeClr val="bg1"/>
                          </a:solidFill>
                          <a:effectLst/>
                          <a:latin typeface="Calibri" panose="020F0502020204030204" pitchFamily="34" charset="0"/>
                          <a:cs typeface="Calibri" panose="020F0502020204030204" pitchFamily="34" charset="0"/>
                        </a:rPr>
                        <a:t>Min. balas AM</a:t>
                      </a:r>
                      <a:endParaRPr lang="lt-LT" sz="32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3200" b="0" dirty="0">
                          <a:solidFill>
                            <a:schemeClr val="bg1"/>
                          </a:solidFill>
                          <a:effectLst/>
                          <a:latin typeface="Calibri" panose="020F0502020204030204" pitchFamily="34" charset="0"/>
                          <a:cs typeface="Calibri" panose="020F0502020204030204" pitchFamily="34" charset="0"/>
                        </a:rPr>
                        <a:t>Tinkamumas dalyvauti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3200" b="0" dirty="0">
                          <a:solidFill>
                            <a:schemeClr val="bg1"/>
                          </a:solidFill>
                          <a:effectLst/>
                          <a:latin typeface="Calibri" panose="020F0502020204030204" pitchFamily="34" charset="0"/>
                          <a:cs typeface="Calibri" panose="020F0502020204030204" pitchFamily="34" charset="0"/>
                        </a:rPr>
                        <a:t>Konkurso rezultatas, forma</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843651">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A</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cs typeface="Calibri" panose="020F0502020204030204" pitchFamily="34" charset="0"/>
                        </a:rPr>
                        <a:t>vf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4,36</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5,4</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ea typeface="Calibri"/>
                          <a:cs typeface="Calibri" panose="020F0502020204030204" pitchFamily="34" charset="0"/>
                        </a:rPr>
                        <a:t>Ne</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630233">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A</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err="1">
                          <a:solidFill>
                            <a:schemeClr val="tx1"/>
                          </a:solidFill>
                          <a:effectLst/>
                          <a:latin typeface="Calibri" panose="020F0502020204030204" pitchFamily="34" charset="0"/>
                          <a:cs typeface="Calibri" panose="020F0502020204030204" pitchFamily="34" charset="0"/>
                        </a:rPr>
                        <a:t>vnf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4,36</a:t>
                      </a: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5,4</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1" dirty="0">
                          <a:solidFill>
                            <a:schemeClr val="tx1"/>
                          </a:solidFill>
                          <a:effectLst/>
                          <a:latin typeface="Calibri" panose="020F0502020204030204" pitchFamily="34" charset="0"/>
                          <a:ea typeface="Calibri"/>
                          <a:cs typeface="Calibri" panose="020F0502020204030204" pitchFamily="34" charset="0"/>
                        </a:rPr>
                        <a:t>Ne</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630233">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3</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B</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err="1">
                          <a:solidFill>
                            <a:schemeClr val="tx1"/>
                          </a:solidFill>
                          <a:effectLst/>
                          <a:latin typeface="Calibri" panose="020F0502020204030204" pitchFamily="34" charset="0"/>
                          <a:ea typeface="Calibri"/>
                          <a:cs typeface="Calibri" panose="020F0502020204030204" pitchFamily="34" charset="0"/>
                        </a:rPr>
                        <a:t>vf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7,12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5,0</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ea typeface="Calibri"/>
                          <a:cs typeface="Calibri" panose="020F0502020204030204" pitchFamily="34" charset="0"/>
                        </a:rPr>
                        <a:t>Taip</a:t>
                      </a:r>
                    </a:p>
                  </a:txBody>
                  <a:tcPr marL="0" marR="0" marT="0" marB="0" anchor="ctr">
                    <a:solidFill>
                      <a:schemeClr val="bg1"/>
                    </a:solidFill>
                  </a:tcPr>
                </a:tc>
                <a:tc>
                  <a:txBody>
                    <a:bodyPr/>
                    <a:lstStyle/>
                    <a:p>
                      <a:pPr algn="ctr">
                        <a:lnSpc>
                          <a:spcPct val="115000"/>
                        </a:lnSpc>
                        <a:spcAft>
                          <a:spcPts val="0"/>
                        </a:spcAft>
                      </a:pP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1299785">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4</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B</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err="1">
                          <a:solidFill>
                            <a:schemeClr val="tx1"/>
                          </a:solidFill>
                          <a:effectLst/>
                          <a:latin typeface="Calibri" panose="020F0502020204030204" pitchFamily="34" charset="0"/>
                          <a:ea typeface="Calibri"/>
                          <a:cs typeface="Calibri" panose="020F0502020204030204" pitchFamily="34" charset="0"/>
                        </a:rPr>
                        <a:t>vf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0,00</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5,0</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ea typeface="Calibri"/>
                          <a:cs typeface="Calibri" panose="020F0502020204030204" pitchFamily="34" charset="0"/>
                        </a:rPr>
                        <a:t>Nėra (trūksta duomenų)</a:t>
                      </a:r>
                    </a:p>
                  </a:txBody>
                  <a:tcPr marL="0" marR="0" marT="0" marB="0" anchor="ctr">
                    <a:solidFill>
                      <a:schemeClr val="bg1"/>
                    </a:solidFill>
                  </a:tcPr>
                </a:tc>
                <a:tc>
                  <a:txBody>
                    <a:bodyPr/>
                    <a:lstStyle/>
                    <a:p>
                      <a:pPr algn="ctr">
                        <a:lnSpc>
                          <a:spcPct val="115000"/>
                        </a:lnSpc>
                        <a:spcAft>
                          <a:spcPts val="0"/>
                        </a:spcAft>
                      </a:pP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665131509"/>
                  </a:ext>
                </a:extLst>
              </a:tr>
              <a:tr h="630233">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B</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3600" b="1" dirty="0" err="1">
                          <a:solidFill>
                            <a:schemeClr val="tx1"/>
                          </a:solidFill>
                          <a:effectLst/>
                          <a:latin typeface="Calibri" panose="020F0502020204030204" pitchFamily="34" charset="0"/>
                          <a:ea typeface="Calibri"/>
                          <a:cs typeface="Calibri" panose="020F0502020204030204" pitchFamily="34" charset="0"/>
                        </a:rPr>
                        <a:t>vnf</a:t>
                      </a:r>
                      <a:r>
                        <a:rPr lang="lt-LT" sz="3600" b="1" dirty="0">
                          <a:solidFill>
                            <a:schemeClr val="tx1"/>
                          </a:solidFill>
                          <a:effectLst/>
                          <a:latin typeface="Calibri" panose="020F0502020204030204" pitchFamily="34" charset="0"/>
                          <a:ea typeface="Calibri"/>
                          <a:cs typeface="Calibri" panose="020F0502020204030204" pitchFamily="34" charset="0"/>
                        </a:rPr>
                        <a:t>/</a:t>
                      </a:r>
                      <a:r>
                        <a:rPr lang="lt-LT" sz="3600" b="1" dirty="0" err="1">
                          <a:solidFill>
                            <a:schemeClr val="tx1"/>
                          </a:solidFill>
                          <a:effectLst/>
                          <a:latin typeface="Calibri" panose="020F0502020204030204" pitchFamily="34" charset="0"/>
                          <a:ea typeface="Calibri"/>
                          <a:cs typeface="Calibri" panose="020F0502020204030204" pitchFamily="34" charset="0"/>
                        </a:rPr>
                        <a:t>st</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7,12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5,0</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3600" b="1" dirty="0">
                          <a:solidFill>
                            <a:schemeClr val="tx1"/>
                          </a:solidFill>
                          <a:effectLst/>
                          <a:latin typeface="Calibri" panose="020F0502020204030204" pitchFamily="34" charset="0"/>
                          <a:ea typeface="Calibri"/>
                          <a:cs typeface="Calibri" panose="020F0502020204030204" pitchFamily="34" charset="0"/>
                        </a:rPr>
                        <a:t>Taip</a:t>
                      </a:r>
                    </a:p>
                  </a:txBody>
                  <a:tcPr marL="0" marR="0" marT="0" marB="0" anchor="ctr">
                    <a:solidFill>
                      <a:schemeClr val="bg1"/>
                    </a:solidFill>
                  </a:tcPr>
                </a:tc>
                <a:tc>
                  <a:txBody>
                    <a:bodyPr/>
                    <a:lstStyle/>
                    <a:p>
                      <a:pPr algn="ctr">
                        <a:lnSpc>
                          <a:spcPct val="115000"/>
                        </a:lnSpc>
                        <a:spcAft>
                          <a:spcPts val="0"/>
                        </a:spcAft>
                      </a:pPr>
                      <a:endParaRPr lang="lt-LT" sz="36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824236">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6</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B</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err="1">
                          <a:solidFill>
                            <a:schemeClr val="tx1"/>
                          </a:solidFill>
                          <a:effectLst/>
                          <a:latin typeface="Calibri" panose="020F0502020204030204" pitchFamily="34" charset="0"/>
                          <a:cs typeface="Calibri" panose="020F0502020204030204" pitchFamily="34" charset="0"/>
                        </a:rPr>
                        <a:t>vnf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I</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7,12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5,0</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3600" b="1" dirty="0">
                          <a:solidFill>
                            <a:schemeClr val="tx1"/>
                          </a:solidFill>
                          <a:effectLst/>
                          <a:latin typeface="Calibri" panose="020F0502020204030204" pitchFamily="34" charset="0"/>
                          <a:ea typeface="Calibri"/>
                          <a:cs typeface="Calibri" panose="020F0502020204030204" pitchFamily="34" charset="0"/>
                        </a:rPr>
                        <a:t>Taip</a:t>
                      </a:r>
                    </a:p>
                  </a:txBody>
                  <a:tcPr marL="0" marR="0" marT="0" marB="0" anchor="ctr">
                    <a:solidFill>
                      <a:schemeClr val="bg1"/>
                    </a:solidFill>
                  </a:tcPr>
                </a:tc>
                <a:tc>
                  <a:txBody>
                    <a:bodyPr/>
                    <a:lstStyle/>
                    <a:p>
                      <a:pPr algn="ctr">
                        <a:lnSpc>
                          <a:spcPct val="115000"/>
                        </a:lnSpc>
                        <a:spcAft>
                          <a:spcPts val="0"/>
                        </a:spcAft>
                      </a:pPr>
                      <a:endParaRPr lang="lt-LT" sz="36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2BC818F0-B2C4-0134-6F3B-F06277F41F05}"/>
              </a:ext>
            </a:extLst>
          </p:cNvPr>
          <p:cNvSpPr txBox="1"/>
          <p:nvPr/>
        </p:nvSpPr>
        <p:spPr>
          <a:xfrm>
            <a:off x="5257800" y="8685985"/>
            <a:ext cx="8836332" cy="1200329"/>
          </a:xfrm>
          <a:prstGeom prst="rect">
            <a:avLst/>
          </a:prstGeom>
          <a:noFill/>
        </p:spPr>
        <p:txBody>
          <a:bodyPr wrap="square" rtlCol="0">
            <a:spAutoFit/>
          </a:bodyPr>
          <a:lstStyle/>
          <a:p>
            <a:r>
              <a:rPr lang="lt-LT" sz="2400" dirty="0">
                <a:solidFill>
                  <a:schemeClr val="bg1"/>
                </a:solidFill>
                <a:latin typeface="Calibri" panose="020F0502020204030204" pitchFamily="34" charset="0"/>
                <a:cs typeface="Calibri" panose="020F0502020204030204" pitchFamily="34" charset="0"/>
              </a:rPr>
              <a:t>NL(S) – nuolatinės studijos, vykdomos sesijiniu tvarkaraščiu;</a:t>
            </a:r>
          </a:p>
          <a:p>
            <a:r>
              <a:rPr lang="lt-LT" sz="2400" dirty="0">
                <a:solidFill>
                  <a:schemeClr val="bg1"/>
                </a:solidFill>
                <a:latin typeface="Calibri" panose="020F0502020204030204" pitchFamily="34" charset="0"/>
                <a:cs typeface="Calibri" panose="020F0502020204030204" pitchFamily="34" charset="0"/>
              </a:rPr>
              <a:t>NL(V) – savaitgalinės  studijos, vykdomos savaitgaliais;</a:t>
            </a:r>
          </a:p>
          <a:p>
            <a:r>
              <a:rPr lang="lt-LT" sz="2400" dirty="0">
                <a:solidFill>
                  <a:schemeClr val="bg1"/>
                </a:solidFill>
                <a:latin typeface="Calibri" panose="020F0502020204030204" pitchFamily="34" charset="0"/>
                <a:cs typeface="Calibri" panose="020F0502020204030204" pitchFamily="34" charset="0"/>
              </a:rPr>
              <a:t>I(S) – ištęstinės studijos, vykdomos sesijiniu tvarkaraščiu.</a:t>
            </a:r>
          </a:p>
        </p:txBody>
      </p:sp>
      <p:sp>
        <p:nvSpPr>
          <p:cNvPr id="5" name="Rectangle 9">
            <a:extLst>
              <a:ext uri="{FF2B5EF4-FFF2-40B4-BE49-F238E27FC236}">
                <a16:creationId xmlns:a16="http://schemas.microsoft.com/office/drawing/2014/main" id="{504C864E-806C-1C85-0F40-2ABAABDBB7B4}"/>
              </a:ext>
            </a:extLst>
          </p:cNvPr>
          <p:cNvSpPr>
            <a:spLocks noChangeArrowheads="1"/>
          </p:cNvSpPr>
          <p:nvPr/>
        </p:nvSpPr>
        <p:spPr bwMode="auto">
          <a:xfrm>
            <a:off x="4106992" y="384277"/>
            <a:ext cx="9144000" cy="707886"/>
          </a:xfrm>
          <a:prstGeom prst="rect">
            <a:avLst/>
          </a:prstGeom>
          <a:noFill/>
          <a:ln>
            <a:solidFill>
              <a:schemeClr val="accent6">
                <a:lumMod val="75000"/>
              </a:schemeClr>
            </a:solid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4000" b="1" dirty="0">
                <a:solidFill>
                  <a:schemeClr val="bg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242430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5B48E05A-3903-DC1B-99B7-937E013026D6}"/>
              </a:ext>
            </a:extLst>
          </p:cNvPr>
          <p:cNvSpPr/>
          <p:nvPr/>
        </p:nvSpPr>
        <p:spPr>
          <a:xfrm>
            <a:off x="3871959" y="342900"/>
            <a:ext cx="10087992" cy="1586037"/>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M</a:t>
            </a:r>
            <a:r>
              <a:rPr lang="en-US" sz="4400" b="1" dirty="0" err="1">
                <a:solidFill>
                  <a:schemeClr val="bg1"/>
                </a:solidFill>
                <a:latin typeface="Calibri" panose="020F0502020204030204" pitchFamily="34" charset="0"/>
                <a:cs typeface="Calibri" panose="020F0502020204030204" pitchFamily="34" charset="0"/>
              </a:rPr>
              <a:t>inimal</a:t>
            </a:r>
            <a:r>
              <a:rPr lang="lt-LT" sz="4400" b="1" dirty="0" err="1">
                <a:solidFill>
                  <a:schemeClr val="bg1"/>
                </a:solidFill>
                <a:latin typeface="Calibri" panose="020F0502020204030204" pitchFamily="34" charset="0"/>
                <a:cs typeface="Calibri" panose="020F0502020204030204" pitchFamily="34" charset="0"/>
              </a:rPr>
              <a:t>ūs</a:t>
            </a:r>
            <a:r>
              <a:rPr lang="lt-LT" sz="4400" b="1" dirty="0">
                <a:solidFill>
                  <a:schemeClr val="bg1"/>
                </a:solidFill>
                <a:latin typeface="Calibri" panose="020F0502020204030204" pitchFamily="34" charset="0"/>
                <a:cs typeface="Calibri" panose="020F0502020204030204" pitchFamily="34" charset="0"/>
              </a:rPr>
              <a:t> reikalavimai </a:t>
            </a:r>
            <a:r>
              <a:rPr lang="en-US" sz="4400" b="1" dirty="0" err="1">
                <a:solidFill>
                  <a:schemeClr val="bg1"/>
                </a:solidFill>
                <a:latin typeface="Calibri" panose="020F0502020204030204" pitchFamily="34" charset="0"/>
                <a:cs typeface="Calibri" panose="020F0502020204030204" pitchFamily="34" charset="0"/>
              </a:rPr>
              <a:t>pret</a:t>
            </a:r>
            <a:r>
              <a:rPr lang="lt-LT" sz="4400" b="1" dirty="0">
                <a:solidFill>
                  <a:schemeClr val="bg1"/>
                </a:solidFill>
                <a:latin typeface="Calibri" panose="020F0502020204030204" pitchFamily="34" charset="0"/>
                <a:cs typeface="Calibri" panose="020F0502020204030204" pitchFamily="34" charset="0"/>
              </a:rPr>
              <a:t>e</a:t>
            </a:r>
            <a:r>
              <a:rPr lang="en-US" sz="4400" b="1" dirty="0" err="1">
                <a:solidFill>
                  <a:schemeClr val="bg1"/>
                </a:solidFill>
                <a:latin typeface="Calibri" panose="020F0502020204030204" pitchFamily="34" charset="0"/>
                <a:cs typeface="Calibri" panose="020F0502020204030204" pitchFamily="34" charset="0"/>
              </a:rPr>
              <a:t>nduojant</a:t>
            </a:r>
            <a:r>
              <a:rPr lang="en-US" sz="4400" b="1" dirty="0">
                <a:solidFill>
                  <a:schemeClr val="bg1"/>
                </a:solidFill>
                <a:latin typeface="Calibri" panose="020F0502020204030204" pitchFamily="34" charset="0"/>
                <a:cs typeface="Calibri" panose="020F0502020204030204" pitchFamily="34" charset="0"/>
              </a:rPr>
              <a:t> </a:t>
            </a:r>
            <a:r>
              <a:rPr lang="lt-LT" sz="4400" b="1" dirty="0">
                <a:solidFill>
                  <a:schemeClr val="bg1"/>
                </a:solidFill>
                <a:latin typeface="Calibri" panose="020F0502020204030204" pitchFamily="34" charset="0"/>
                <a:cs typeface="Calibri" panose="020F0502020204030204" pitchFamily="34" charset="0"/>
              </a:rPr>
              <a:t>į aukštąsias mokyklas</a:t>
            </a:r>
          </a:p>
        </p:txBody>
      </p:sp>
      <p:sp>
        <p:nvSpPr>
          <p:cNvPr id="3" name="Rounded Rectangle 4">
            <a:extLst>
              <a:ext uri="{FF2B5EF4-FFF2-40B4-BE49-F238E27FC236}">
                <a16:creationId xmlns:a16="http://schemas.microsoft.com/office/drawing/2014/main" id="{D2633DD9-7F42-B8F6-AE45-B4211E936077}"/>
              </a:ext>
            </a:extLst>
          </p:cNvPr>
          <p:cNvSpPr/>
          <p:nvPr/>
        </p:nvSpPr>
        <p:spPr>
          <a:xfrm>
            <a:off x="990600" y="2362046"/>
            <a:ext cx="16078200" cy="2476033"/>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4400" dirty="0">
                <a:solidFill>
                  <a:schemeClr val="bg1"/>
                </a:solidFill>
                <a:latin typeface="Calibri" panose="020F0502020204030204" pitchFamily="34" charset="0"/>
                <a:cs typeface="Calibri" panose="020F0502020204030204" pitchFamily="34" charset="0"/>
              </a:rPr>
              <a:t>Skaičiuojant atitikti minimaliems reikalavimams, galios tiek bendrojo, tiek išplėstinio kurso lietuvių kalbos </a:t>
            </a:r>
            <a:r>
              <a:rPr lang="pt-BR" sz="4400" dirty="0">
                <a:solidFill>
                  <a:schemeClr val="bg1"/>
                </a:solidFill>
                <a:latin typeface="Calibri" panose="020F0502020204030204" pitchFamily="34" charset="0"/>
                <a:cs typeface="Calibri" panose="020F0502020204030204" pitchFamily="34" charset="0"/>
              </a:rPr>
              <a:t>ir literat</a:t>
            </a:r>
            <a:r>
              <a:rPr lang="lt-LT" sz="4400" dirty="0">
                <a:solidFill>
                  <a:schemeClr val="bg1"/>
                </a:solidFill>
                <a:latin typeface="Calibri" panose="020F0502020204030204" pitchFamily="34" charset="0"/>
                <a:cs typeface="Calibri" panose="020F0502020204030204" pitchFamily="34" charset="0"/>
              </a:rPr>
              <a:t>ū</a:t>
            </a:r>
            <a:r>
              <a:rPr lang="pt-BR" sz="4400" dirty="0">
                <a:solidFill>
                  <a:schemeClr val="bg1"/>
                </a:solidFill>
                <a:latin typeface="Calibri" panose="020F0502020204030204" pitchFamily="34" charset="0"/>
                <a:cs typeface="Calibri" panose="020F0502020204030204" pitchFamily="34" charset="0"/>
              </a:rPr>
              <a:t>ros bei matematikos VBE rezultatai.</a:t>
            </a:r>
            <a:endParaRPr lang="lt-LT" sz="4400" b="1" dirty="0">
              <a:solidFill>
                <a:schemeClr val="bg1"/>
              </a:solidFill>
              <a:latin typeface="Calibri" panose="020F050202020403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2409598C-48BC-42B2-0B1E-A5334C9FE519}"/>
              </a:ext>
            </a:extLst>
          </p:cNvPr>
          <p:cNvSpPr/>
          <p:nvPr/>
        </p:nvSpPr>
        <p:spPr>
          <a:xfrm>
            <a:off x="990600" y="5487423"/>
            <a:ext cx="16078200" cy="1755164"/>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4400" dirty="0">
                <a:solidFill>
                  <a:schemeClr val="bg1"/>
                </a:solidFill>
                <a:latin typeface="Calibri" panose="020F0502020204030204" pitchFamily="34" charset="0"/>
                <a:cs typeface="Calibri" panose="020F0502020204030204" pitchFamily="34" charset="0"/>
              </a:rPr>
              <a:t>Pvz. Matematikos </a:t>
            </a:r>
            <a:r>
              <a:rPr lang="lt-LT" sz="4400" b="1" dirty="0">
                <a:solidFill>
                  <a:schemeClr val="bg1"/>
                </a:solidFill>
                <a:latin typeface="Calibri" panose="020F0502020204030204" pitchFamily="34" charset="0"/>
                <a:cs typeface="Calibri" panose="020F0502020204030204" pitchFamily="34" charset="0"/>
              </a:rPr>
              <a:t>(B)</a:t>
            </a:r>
            <a:r>
              <a:rPr lang="lt-LT" sz="4400" dirty="0">
                <a:solidFill>
                  <a:schemeClr val="bg1"/>
                </a:solidFill>
                <a:latin typeface="Calibri" panose="020F0502020204030204" pitchFamily="34" charset="0"/>
                <a:cs typeface="Calibri" panose="020F0502020204030204" pitchFamily="34" charset="0"/>
              </a:rPr>
              <a:t> 40 balų + lietuvių kalbos ir literatūros </a:t>
            </a:r>
            <a:r>
              <a:rPr lang="lt-LT" sz="4400" b="1" dirty="0">
                <a:solidFill>
                  <a:schemeClr val="bg1"/>
                </a:solidFill>
                <a:latin typeface="Calibri" panose="020F0502020204030204" pitchFamily="34" charset="0"/>
                <a:cs typeface="Calibri" panose="020F0502020204030204" pitchFamily="34" charset="0"/>
              </a:rPr>
              <a:t>(A)</a:t>
            </a:r>
            <a:r>
              <a:rPr lang="lt-LT" sz="4400" dirty="0">
                <a:solidFill>
                  <a:schemeClr val="bg1"/>
                </a:solidFill>
                <a:latin typeface="Calibri" panose="020F0502020204030204" pitchFamily="34" charset="0"/>
                <a:cs typeface="Calibri" panose="020F0502020204030204" pitchFamily="34" charset="0"/>
              </a:rPr>
              <a:t> 50 balų + istorijos 60 balų = 150/3= </a:t>
            </a:r>
            <a:r>
              <a:rPr lang="lt-LT" sz="4400" b="1" dirty="0">
                <a:solidFill>
                  <a:schemeClr val="bg1"/>
                </a:solidFill>
                <a:latin typeface="Calibri" panose="020F0502020204030204" pitchFamily="34" charset="0"/>
                <a:cs typeface="Calibri" panose="020F0502020204030204" pitchFamily="34" charset="0"/>
              </a:rPr>
              <a:t>50</a:t>
            </a:r>
            <a:r>
              <a:rPr lang="lt-LT" sz="4400" dirty="0">
                <a:solidFill>
                  <a:schemeClr val="bg1"/>
                </a:solidFill>
                <a:latin typeface="Calibri" panose="020F0502020204030204" pitchFamily="34" charset="0"/>
                <a:cs typeface="Calibri" panose="020F0502020204030204" pitchFamily="34" charset="0"/>
              </a:rPr>
              <a:t>.</a:t>
            </a:r>
            <a:endParaRPr lang="lt-LT" sz="4400" b="1" dirty="0">
              <a:solidFill>
                <a:schemeClr val="bg1"/>
              </a:solidFill>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94E1E251-C304-B8B8-93A4-9FB1E627065D}"/>
              </a:ext>
            </a:extLst>
          </p:cNvPr>
          <p:cNvSpPr/>
          <p:nvPr/>
        </p:nvSpPr>
        <p:spPr>
          <a:xfrm>
            <a:off x="3871959" y="8000534"/>
            <a:ext cx="10793483" cy="1717958"/>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400" dirty="0">
                <a:solidFill>
                  <a:schemeClr val="bg1"/>
                </a:solidFill>
                <a:latin typeface="Calibri" panose="020F0502020204030204" pitchFamily="34" charset="0"/>
                <a:cs typeface="Calibri" panose="020F0502020204030204" pitchFamily="34" charset="0"/>
              </a:rPr>
              <a:t>Toks asmuo turi teisę pretenduoti tiek</a:t>
            </a:r>
          </a:p>
          <a:p>
            <a:pPr algn="ctr"/>
            <a:r>
              <a:rPr lang="lt-LT" sz="4400" dirty="0">
                <a:solidFill>
                  <a:schemeClr val="bg1"/>
                </a:solidFill>
                <a:latin typeface="Calibri" panose="020F0502020204030204" pitchFamily="34" charset="0"/>
                <a:cs typeface="Calibri" panose="020F0502020204030204" pitchFamily="34" charset="0"/>
              </a:rPr>
              <a:t> į universitetines, tiek į kolegines studijas.</a:t>
            </a:r>
            <a:endParaRPr lang="lt-LT"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8769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Window">
            <a:extLst>
              <a:ext uri="{FF2B5EF4-FFF2-40B4-BE49-F238E27FC236}">
                <a16:creationId xmlns:a16="http://schemas.microsoft.com/office/drawing/2014/main" id="{874EEF5B-2A57-9C79-96AF-8B1A56A5A560}"/>
              </a:ext>
            </a:extLst>
          </p:cNvPr>
          <p:cNvPicPr>
            <a:picLocks noChangeAspect="1"/>
          </p:cNvPicPr>
          <p:nvPr/>
        </p:nvPicPr>
        <p:blipFill>
          <a:blip r:embed="rId10"/>
          <a:srcRect/>
          <a:stretch>
            <a:fillRect/>
          </a:stretch>
        </p:blipFill>
        <p:spPr>
          <a:xfrm>
            <a:off x="1937662" y="1344214"/>
            <a:ext cx="13482661" cy="8250011"/>
          </a:xfrm>
          <a:prstGeom prst="rect">
            <a:avLst/>
          </a:prstGeom>
        </p:spPr>
      </p:pic>
      <p:sp>
        <p:nvSpPr>
          <p:cNvPr id="7" name="Rectangle: Rounded Corners 6">
            <a:extLst>
              <a:ext uri="{FF2B5EF4-FFF2-40B4-BE49-F238E27FC236}">
                <a16:creationId xmlns:a16="http://schemas.microsoft.com/office/drawing/2014/main" id="{7A17C87A-476F-54A8-566D-A6A58EAF1F33}"/>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DA2E4DFA-05A0-EA02-11C6-65BD937AA4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477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graphicFrame>
        <p:nvGraphicFramePr>
          <p:cNvPr id="2" name="Table 1">
            <a:extLst>
              <a:ext uri="{FF2B5EF4-FFF2-40B4-BE49-F238E27FC236}">
                <a16:creationId xmlns:a16="http://schemas.microsoft.com/office/drawing/2014/main" id="{D133DA89-81F9-D797-2F25-309ACD48D13B}"/>
              </a:ext>
            </a:extLst>
          </p:cNvPr>
          <p:cNvGraphicFramePr>
            <a:graphicFrameLocks noGrp="1"/>
          </p:cNvGraphicFramePr>
          <p:nvPr>
            <p:extLst>
              <p:ext uri="{D42A27DB-BD31-4B8C-83A1-F6EECF244321}">
                <p14:modId xmlns:p14="http://schemas.microsoft.com/office/powerpoint/2010/main" val="1492403771"/>
              </p:ext>
            </p:extLst>
          </p:nvPr>
        </p:nvGraphicFramePr>
        <p:xfrm>
          <a:off x="914400" y="2143071"/>
          <a:ext cx="16992598" cy="5795896"/>
        </p:xfrm>
        <a:graphic>
          <a:graphicData uri="http://schemas.openxmlformats.org/drawingml/2006/table">
            <a:tbl>
              <a:tblPr firstCol="1" bandRow="1">
                <a:tableStyleId>{5DA37D80-6434-44D0-A028-1B22A696006F}</a:tableStyleId>
              </a:tblPr>
              <a:tblGrid>
                <a:gridCol w="735099">
                  <a:extLst>
                    <a:ext uri="{9D8B030D-6E8A-4147-A177-3AD203B41FA5}">
                      <a16:colId xmlns:a16="http://schemas.microsoft.com/office/drawing/2014/main" val="20000"/>
                    </a:ext>
                  </a:extLst>
                </a:gridCol>
                <a:gridCol w="1237398">
                  <a:extLst>
                    <a:ext uri="{9D8B030D-6E8A-4147-A177-3AD203B41FA5}">
                      <a16:colId xmlns:a16="http://schemas.microsoft.com/office/drawing/2014/main" val="20001"/>
                    </a:ext>
                  </a:extLst>
                </a:gridCol>
                <a:gridCol w="2683140">
                  <a:extLst>
                    <a:ext uri="{9D8B030D-6E8A-4147-A177-3AD203B41FA5}">
                      <a16:colId xmlns:a16="http://schemas.microsoft.com/office/drawing/2014/main" val="20002"/>
                    </a:ext>
                  </a:extLst>
                </a:gridCol>
                <a:gridCol w="1296704">
                  <a:extLst>
                    <a:ext uri="{9D8B030D-6E8A-4147-A177-3AD203B41FA5}">
                      <a16:colId xmlns:a16="http://schemas.microsoft.com/office/drawing/2014/main" val="20003"/>
                    </a:ext>
                  </a:extLst>
                </a:gridCol>
                <a:gridCol w="1411249">
                  <a:extLst>
                    <a:ext uri="{9D8B030D-6E8A-4147-A177-3AD203B41FA5}">
                      <a16:colId xmlns:a16="http://schemas.microsoft.com/office/drawing/2014/main" val="20004"/>
                    </a:ext>
                  </a:extLst>
                </a:gridCol>
                <a:gridCol w="1849222">
                  <a:extLst>
                    <a:ext uri="{9D8B030D-6E8A-4147-A177-3AD203B41FA5}">
                      <a16:colId xmlns:a16="http://schemas.microsoft.com/office/drawing/2014/main" val="20006"/>
                    </a:ext>
                  </a:extLst>
                </a:gridCol>
                <a:gridCol w="1849222">
                  <a:extLst>
                    <a:ext uri="{9D8B030D-6E8A-4147-A177-3AD203B41FA5}">
                      <a16:colId xmlns:a16="http://schemas.microsoft.com/office/drawing/2014/main" val="20007"/>
                    </a:ext>
                  </a:extLst>
                </a:gridCol>
                <a:gridCol w="2965282">
                  <a:extLst>
                    <a:ext uri="{9D8B030D-6E8A-4147-A177-3AD203B41FA5}">
                      <a16:colId xmlns:a16="http://schemas.microsoft.com/office/drawing/2014/main" val="20008"/>
                    </a:ext>
                  </a:extLst>
                </a:gridCol>
                <a:gridCol w="2965282">
                  <a:extLst>
                    <a:ext uri="{9D8B030D-6E8A-4147-A177-3AD203B41FA5}">
                      <a16:colId xmlns:a16="http://schemas.microsoft.com/office/drawing/2014/main" val="3582582016"/>
                    </a:ext>
                  </a:extLst>
                </a:gridCol>
              </a:tblGrid>
              <a:tr h="1670818">
                <a:tc>
                  <a:txBody>
                    <a:bodyPr/>
                    <a:lstStyle/>
                    <a:p>
                      <a:pPr algn="ctr">
                        <a:lnSpc>
                          <a:spcPct val="115000"/>
                        </a:lnSpc>
                        <a:spcAft>
                          <a:spcPts val="0"/>
                        </a:spcAft>
                      </a:pPr>
                      <a:r>
                        <a:rPr lang="lt-LT" sz="2800" b="0" dirty="0" err="1">
                          <a:solidFill>
                            <a:schemeClr val="bg1"/>
                          </a:solidFill>
                          <a:effectLst/>
                          <a:latin typeface="Calibri" panose="020F0502020204030204" pitchFamily="34" charset="0"/>
                          <a:cs typeface="Calibri" panose="020F0502020204030204" pitchFamily="34" charset="0"/>
                        </a:rPr>
                        <a:t>Eil</a:t>
                      </a:r>
                      <a:r>
                        <a:rPr lang="lt-LT" sz="2800" b="0" dirty="0">
                          <a:solidFill>
                            <a:schemeClr val="bg1"/>
                          </a:solidFill>
                          <a:effectLst/>
                          <a:latin typeface="Calibri" panose="020F0502020204030204" pitchFamily="34" charset="0"/>
                          <a:cs typeface="Calibri" panose="020F0502020204030204" pitchFamily="34" charset="0"/>
                        </a:rPr>
                        <a:t>. </a:t>
                      </a:r>
                      <a:r>
                        <a:rPr lang="lt-LT" sz="2800" b="0" dirty="0" err="1">
                          <a:solidFill>
                            <a:schemeClr val="bg1"/>
                          </a:solidFill>
                          <a:effectLst/>
                          <a:latin typeface="Calibri" panose="020F0502020204030204" pitchFamily="34" charset="0"/>
                          <a:cs typeface="Calibri" panose="020F0502020204030204" pitchFamily="34" charset="0"/>
                        </a:rPr>
                        <a:t>Nr</a:t>
                      </a:r>
                      <a:r>
                        <a:rPr lang="lt-LT" sz="2800" b="0" dirty="0">
                          <a:solidFill>
                            <a:schemeClr val="bg1"/>
                          </a:solidFill>
                          <a:effectLst/>
                          <a:latin typeface="Calibri" panose="020F0502020204030204" pitchFamily="34" charset="0"/>
                          <a:cs typeface="Calibri" panose="020F0502020204030204" pitchFamily="34" charset="0"/>
                        </a:rPr>
                        <a:t>.</a:t>
                      </a:r>
                      <a:endParaRPr lang="lt-LT" sz="28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800" b="0" dirty="0" err="1">
                          <a:solidFill>
                            <a:schemeClr val="bg1"/>
                          </a:solidFill>
                          <a:effectLst/>
                          <a:latin typeface="Calibri" panose="020F0502020204030204" pitchFamily="34" charset="0"/>
                          <a:cs typeface="Calibri" panose="020F0502020204030204" pitchFamily="34" charset="0"/>
                        </a:rPr>
                        <a:t>Aukš</a:t>
                      </a:r>
                      <a:r>
                        <a:rPr lang="lt-LT" sz="2800" b="0" dirty="0">
                          <a:solidFill>
                            <a:schemeClr val="bg1"/>
                          </a:solidFill>
                          <a:effectLst/>
                          <a:latin typeface="Calibri" panose="020F0502020204030204" pitchFamily="34" charset="0"/>
                          <a:cs typeface="Calibri" panose="020F0502020204030204" pitchFamily="34" charset="0"/>
                        </a:rPr>
                        <a:t>-</a:t>
                      </a:r>
                    </a:p>
                    <a:p>
                      <a:pPr algn="ctr">
                        <a:lnSpc>
                          <a:spcPct val="115000"/>
                        </a:lnSpc>
                        <a:spcAft>
                          <a:spcPts val="0"/>
                        </a:spcAft>
                      </a:pPr>
                      <a:r>
                        <a:rPr lang="lt-LT" sz="2800" b="0" dirty="0">
                          <a:solidFill>
                            <a:schemeClr val="bg1"/>
                          </a:solidFill>
                          <a:effectLst/>
                          <a:latin typeface="Calibri" panose="020F0502020204030204" pitchFamily="34" charset="0"/>
                          <a:cs typeface="Calibri" panose="020F0502020204030204" pitchFamily="34" charset="0"/>
                        </a:rPr>
                        <a:t>toji </a:t>
                      </a:r>
                    </a:p>
                    <a:p>
                      <a:pPr algn="ctr">
                        <a:lnSpc>
                          <a:spcPct val="115000"/>
                        </a:lnSpc>
                        <a:spcAft>
                          <a:spcPts val="0"/>
                        </a:spcAft>
                      </a:pPr>
                      <a:r>
                        <a:rPr lang="lt-LT" sz="2800" b="0" dirty="0">
                          <a:solidFill>
                            <a:schemeClr val="bg1"/>
                          </a:solidFill>
                          <a:effectLst/>
                          <a:latin typeface="Calibri" panose="020F0502020204030204" pitchFamily="34" charset="0"/>
                          <a:cs typeface="Calibri" panose="020F0502020204030204" pitchFamily="34" charset="0"/>
                        </a:rPr>
                        <a:t>  m-kla</a:t>
                      </a:r>
                      <a:endParaRPr lang="lt-LT" sz="28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800" b="0" dirty="0">
                          <a:solidFill>
                            <a:schemeClr val="bg1"/>
                          </a:solidFill>
                          <a:effectLst/>
                          <a:latin typeface="Calibri" panose="020F0502020204030204" pitchFamily="34" charset="0"/>
                          <a:cs typeface="Calibri" panose="020F0502020204030204" pitchFamily="34" charset="0"/>
                        </a:rPr>
                        <a:t>Studijų programa</a:t>
                      </a:r>
                      <a:endParaRPr lang="lt-LT" sz="28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800" b="0" dirty="0">
                          <a:solidFill>
                            <a:schemeClr val="bg1"/>
                          </a:solidFill>
                          <a:effectLst/>
                          <a:latin typeface="Calibri" panose="020F0502020204030204" pitchFamily="34" charset="0"/>
                          <a:cs typeface="Calibri" panose="020F0502020204030204" pitchFamily="34" charset="0"/>
                        </a:rPr>
                        <a:t>Finan-sav.</a:t>
                      </a:r>
                      <a:r>
                        <a:rPr lang="lt-LT" sz="2800" b="0" baseline="0" dirty="0">
                          <a:solidFill>
                            <a:schemeClr val="bg1"/>
                          </a:solidFill>
                          <a:effectLst/>
                          <a:latin typeface="Calibri" panose="020F0502020204030204" pitchFamily="34" charset="0"/>
                          <a:cs typeface="Calibri" panose="020F0502020204030204" pitchFamily="34" charset="0"/>
                        </a:rPr>
                        <a:t> šaltinis</a:t>
                      </a:r>
                      <a:endParaRPr lang="lt-LT" sz="2800" b="0"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800" b="0" dirty="0">
                          <a:solidFill>
                            <a:schemeClr val="bg1"/>
                          </a:solidFill>
                          <a:effectLst/>
                          <a:latin typeface="Calibri" panose="020F0502020204030204" pitchFamily="34" charset="0"/>
                          <a:cs typeface="Calibri" panose="020F0502020204030204" pitchFamily="34" charset="0"/>
                        </a:rPr>
                        <a:t>Studijų forma</a:t>
                      </a:r>
                      <a:endParaRPr lang="lt-LT" sz="2800" b="0" dirty="0">
                        <a:ln>
                          <a:solidFill>
                            <a:schemeClr val="bg1"/>
                          </a:solidFill>
                        </a:ln>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800" b="0" dirty="0">
                          <a:solidFill>
                            <a:schemeClr val="bg1"/>
                          </a:solidFill>
                          <a:effectLst/>
                          <a:latin typeface="Calibri" panose="020F0502020204030204" pitchFamily="34" charset="0"/>
                          <a:cs typeface="Calibri" panose="020F0502020204030204" pitchFamily="34" charset="0"/>
                        </a:rPr>
                        <a:t>Balas geriausiųjų eilėje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800" b="0" dirty="0">
                          <a:solidFill>
                            <a:schemeClr val="bg1"/>
                          </a:solidFill>
                          <a:effectLst/>
                          <a:latin typeface="Calibri" panose="020F0502020204030204" pitchFamily="34" charset="0"/>
                          <a:cs typeface="Calibri" panose="020F0502020204030204" pitchFamily="34" charset="0"/>
                        </a:rPr>
                        <a:t>Min. balas AM</a:t>
                      </a:r>
                      <a:endParaRPr lang="lt-LT" sz="28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800" b="0" dirty="0">
                          <a:solidFill>
                            <a:schemeClr val="bg1"/>
                          </a:solidFill>
                          <a:effectLst/>
                          <a:latin typeface="Calibri" panose="020F0502020204030204" pitchFamily="34" charset="0"/>
                          <a:cs typeface="Calibri" panose="020F0502020204030204" pitchFamily="34" charset="0"/>
                        </a:rPr>
                        <a:t>Tinkamumas dalyvauti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800" b="0" dirty="0">
                          <a:solidFill>
                            <a:schemeClr val="bg1"/>
                          </a:solidFill>
                          <a:effectLst/>
                          <a:latin typeface="Calibri" panose="020F0502020204030204" pitchFamily="34" charset="0"/>
                          <a:cs typeface="Calibri" panose="020F0502020204030204" pitchFamily="34" charset="0"/>
                        </a:rPr>
                        <a:t>Konkurso rezultatas, forma</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687513">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A</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cs typeface="Calibri" panose="020F0502020204030204" pitchFamily="34" charset="0"/>
                        </a:rPr>
                        <a:t>vf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7,12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5,4</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ea typeface="Calibri"/>
                          <a:cs typeface="Calibri" panose="020F0502020204030204" pitchFamily="34" charset="0"/>
                        </a:rPr>
                        <a:t>Taip</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ea typeface="Calibri"/>
                          <a:cs typeface="Calibri" panose="020F0502020204030204" pitchFamily="34" charset="0"/>
                        </a:rPr>
                        <a:t>Kvietimas, NL</a:t>
                      </a: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687513">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A</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err="1">
                          <a:solidFill>
                            <a:schemeClr val="tx1"/>
                          </a:solidFill>
                          <a:effectLst/>
                          <a:latin typeface="Calibri" panose="020F0502020204030204" pitchFamily="34" charset="0"/>
                          <a:cs typeface="Calibri" panose="020F0502020204030204" pitchFamily="34" charset="0"/>
                        </a:rPr>
                        <a:t>vf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7,12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5,4</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ea typeface="Calibri"/>
                          <a:cs typeface="Calibri" panose="020F0502020204030204" pitchFamily="34" charset="0"/>
                        </a:rPr>
                        <a:t>Taip</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687513">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3</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B</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err="1">
                          <a:solidFill>
                            <a:schemeClr val="tx1"/>
                          </a:solidFill>
                          <a:effectLst/>
                          <a:latin typeface="Calibri" panose="020F0502020204030204" pitchFamily="34" charset="0"/>
                          <a:ea typeface="Calibri"/>
                          <a:cs typeface="Calibri" panose="020F0502020204030204" pitchFamily="34" charset="0"/>
                        </a:rPr>
                        <a:t>vf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7,12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5,0</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ea typeface="Calibri"/>
                          <a:cs typeface="Calibri" panose="020F0502020204030204" pitchFamily="34" charset="0"/>
                        </a:rPr>
                        <a:t>Taip</a:t>
                      </a:r>
                    </a:p>
                  </a:txBody>
                  <a:tcPr marL="0" marR="0" marT="0" marB="0" anchor="ctr">
                    <a:solidFill>
                      <a:schemeClr val="bg1"/>
                    </a:solidFill>
                  </a:tcPr>
                </a:tc>
                <a:tc>
                  <a:txBody>
                    <a:bodyPr/>
                    <a:lstStyle/>
                    <a:p>
                      <a:pPr algn="ctr">
                        <a:lnSpc>
                          <a:spcPct val="115000"/>
                        </a:lnSpc>
                        <a:spcAft>
                          <a:spcPts val="0"/>
                        </a:spcAft>
                      </a:pP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687513">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4</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B</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err="1">
                          <a:solidFill>
                            <a:schemeClr val="tx1"/>
                          </a:solidFill>
                          <a:effectLst/>
                          <a:latin typeface="Calibri" panose="020F0502020204030204" pitchFamily="34" charset="0"/>
                          <a:ea typeface="Calibri"/>
                          <a:cs typeface="Calibri" panose="020F0502020204030204" pitchFamily="34" charset="0"/>
                        </a:rPr>
                        <a:t>vf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6,28</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5,0</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a:solidFill>
                            <a:schemeClr val="tx1"/>
                          </a:solidFill>
                          <a:effectLst/>
                          <a:latin typeface="Calibri" panose="020F0502020204030204" pitchFamily="34" charset="0"/>
                          <a:ea typeface="Calibri"/>
                          <a:cs typeface="Calibri" panose="020F0502020204030204" pitchFamily="34" charset="0"/>
                        </a:rPr>
                        <a:t>Taip</a:t>
                      </a:r>
                    </a:p>
                  </a:txBody>
                  <a:tcPr marL="0" marR="0" marT="0" marB="0" anchor="ctr">
                    <a:solidFill>
                      <a:schemeClr val="bg1"/>
                    </a:solidFill>
                  </a:tcPr>
                </a:tc>
                <a:tc>
                  <a:txBody>
                    <a:bodyPr/>
                    <a:lstStyle/>
                    <a:p>
                      <a:pPr algn="ctr">
                        <a:lnSpc>
                          <a:spcPct val="115000"/>
                        </a:lnSpc>
                        <a:spcAft>
                          <a:spcPts val="0"/>
                        </a:spcAft>
                      </a:pP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665131509"/>
                  </a:ext>
                </a:extLst>
              </a:tr>
              <a:tr h="687513">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B</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3600" b="1" dirty="0" err="1">
                          <a:solidFill>
                            <a:schemeClr val="tx1"/>
                          </a:solidFill>
                          <a:effectLst/>
                          <a:latin typeface="Calibri" panose="020F0502020204030204" pitchFamily="34" charset="0"/>
                          <a:ea typeface="Calibri"/>
                          <a:cs typeface="Calibri" panose="020F0502020204030204" pitchFamily="34" charset="0"/>
                        </a:rPr>
                        <a:t>vnf</a:t>
                      </a:r>
                      <a:r>
                        <a:rPr lang="lt-LT" sz="3600" b="1" dirty="0">
                          <a:solidFill>
                            <a:schemeClr val="tx1"/>
                          </a:solidFill>
                          <a:effectLst/>
                          <a:latin typeface="Calibri" panose="020F0502020204030204" pitchFamily="34" charset="0"/>
                          <a:ea typeface="Calibri"/>
                          <a:cs typeface="Calibri" panose="020F0502020204030204" pitchFamily="34" charset="0"/>
                        </a:rPr>
                        <a:t>/</a:t>
                      </a:r>
                      <a:r>
                        <a:rPr lang="lt-LT" sz="3600" b="1" dirty="0" err="1">
                          <a:solidFill>
                            <a:schemeClr val="tx1"/>
                          </a:solidFill>
                          <a:effectLst/>
                          <a:latin typeface="Calibri" panose="020F0502020204030204" pitchFamily="34" charset="0"/>
                          <a:ea typeface="Calibri"/>
                          <a:cs typeface="Calibri" panose="020F0502020204030204" pitchFamily="34" charset="0"/>
                        </a:rPr>
                        <a:t>st</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7,12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5,0</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3600" b="1" dirty="0">
                          <a:solidFill>
                            <a:schemeClr val="tx1"/>
                          </a:solidFill>
                          <a:effectLst/>
                          <a:latin typeface="Calibri" panose="020F0502020204030204" pitchFamily="34" charset="0"/>
                          <a:ea typeface="Calibri"/>
                          <a:cs typeface="Calibri" panose="020F0502020204030204" pitchFamily="34" charset="0"/>
                        </a:rPr>
                        <a:t>Taip</a:t>
                      </a:r>
                    </a:p>
                  </a:txBody>
                  <a:tcPr marL="0" marR="0" marT="0" marB="0" anchor="ctr">
                    <a:solidFill>
                      <a:schemeClr val="bg1"/>
                    </a:solidFill>
                  </a:tcPr>
                </a:tc>
                <a:tc>
                  <a:txBody>
                    <a:bodyPr/>
                    <a:lstStyle/>
                    <a:p>
                      <a:pPr algn="ctr">
                        <a:lnSpc>
                          <a:spcPct val="115000"/>
                        </a:lnSpc>
                        <a:spcAft>
                          <a:spcPts val="0"/>
                        </a:spcAft>
                      </a:pPr>
                      <a:endParaRPr lang="lt-LT" sz="36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687513">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6</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B</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Programa 1</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1" dirty="0" err="1">
                          <a:solidFill>
                            <a:schemeClr val="tx1"/>
                          </a:solidFill>
                          <a:effectLst/>
                          <a:latin typeface="Calibri" panose="020F0502020204030204" pitchFamily="34" charset="0"/>
                          <a:cs typeface="Calibri" panose="020F0502020204030204" pitchFamily="34" charset="0"/>
                        </a:rPr>
                        <a:t>vnf</a:t>
                      </a:r>
                      <a:endParaRPr lang="lt-LT" sz="36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ea typeface="Calibri"/>
                          <a:cs typeface="Calibri" panose="020F0502020204030204" pitchFamily="34" charset="0"/>
                        </a:rPr>
                        <a:t>I</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3600" b="0" dirty="0">
                          <a:solidFill>
                            <a:schemeClr val="tx1"/>
                          </a:solidFill>
                          <a:effectLst/>
                          <a:latin typeface="Calibri" panose="020F0502020204030204" pitchFamily="34" charset="0"/>
                          <a:cs typeface="Calibri" panose="020F0502020204030204" pitchFamily="34" charset="0"/>
                        </a:rPr>
                        <a:t>7,12</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3600" b="0" dirty="0">
                          <a:solidFill>
                            <a:schemeClr val="tx1"/>
                          </a:solidFill>
                          <a:effectLst/>
                          <a:latin typeface="Calibri" panose="020F0502020204030204" pitchFamily="34" charset="0"/>
                          <a:cs typeface="Calibri" panose="020F0502020204030204" pitchFamily="34" charset="0"/>
                        </a:rPr>
                        <a:t>5,0</a:t>
                      </a:r>
                      <a:endParaRPr lang="lt-LT" sz="36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3600" b="1" dirty="0">
                          <a:solidFill>
                            <a:schemeClr val="tx1"/>
                          </a:solidFill>
                          <a:effectLst/>
                          <a:latin typeface="Calibri" panose="020F0502020204030204" pitchFamily="34" charset="0"/>
                          <a:ea typeface="Calibri"/>
                          <a:cs typeface="Calibri" panose="020F0502020204030204" pitchFamily="34" charset="0"/>
                        </a:rPr>
                        <a:t>Taip</a:t>
                      </a:r>
                    </a:p>
                  </a:txBody>
                  <a:tcPr marL="0" marR="0" marT="0" marB="0" anchor="ctr">
                    <a:solidFill>
                      <a:schemeClr val="bg1"/>
                    </a:solidFill>
                  </a:tcPr>
                </a:tc>
                <a:tc>
                  <a:txBody>
                    <a:bodyPr/>
                    <a:lstStyle/>
                    <a:p>
                      <a:pPr algn="ctr">
                        <a:lnSpc>
                          <a:spcPct val="115000"/>
                        </a:lnSpc>
                        <a:spcAft>
                          <a:spcPts val="0"/>
                        </a:spcAft>
                      </a:pPr>
                      <a:endParaRPr lang="lt-LT" sz="36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08672AA2-AE9D-5DA5-3D85-0490862A89B5}"/>
              </a:ext>
            </a:extLst>
          </p:cNvPr>
          <p:cNvSpPr txBox="1"/>
          <p:nvPr/>
        </p:nvSpPr>
        <p:spPr>
          <a:xfrm>
            <a:off x="4840133" y="8530856"/>
            <a:ext cx="9141132" cy="1200329"/>
          </a:xfrm>
          <a:prstGeom prst="rect">
            <a:avLst/>
          </a:prstGeom>
          <a:noFill/>
        </p:spPr>
        <p:txBody>
          <a:bodyPr wrap="square" rtlCol="0">
            <a:spAutoFit/>
          </a:bodyPr>
          <a:lstStyle/>
          <a:p>
            <a:r>
              <a:rPr lang="lt-LT" sz="2400" dirty="0">
                <a:solidFill>
                  <a:schemeClr val="bg1"/>
                </a:solidFill>
                <a:latin typeface="Calibri" panose="020F0502020204030204" pitchFamily="34" charset="0"/>
                <a:cs typeface="Calibri" panose="020F0502020204030204" pitchFamily="34" charset="0"/>
              </a:rPr>
              <a:t>NL(S) – nuolatinės studijos, vykdomos sesijiniu tvarkaraščiu;</a:t>
            </a:r>
          </a:p>
          <a:p>
            <a:r>
              <a:rPr lang="lt-LT" sz="2400" dirty="0">
                <a:solidFill>
                  <a:schemeClr val="bg1"/>
                </a:solidFill>
                <a:latin typeface="Calibri" panose="020F0502020204030204" pitchFamily="34" charset="0"/>
                <a:cs typeface="Calibri" panose="020F0502020204030204" pitchFamily="34" charset="0"/>
              </a:rPr>
              <a:t>NL(V) – vakarinės  studijos, vykdomos sesijiniu tvarkaraščiu;</a:t>
            </a:r>
          </a:p>
          <a:p>
            <a:r>
              <a:rPr lang="lt-LT" sz="2400" dirty="0">
                <a:solidFill>
                  <a:schemeClr val="bg1"/>
                </a:solidFill>
                <a:latin typeface="Calibri" panose="020F0502020204030204" pitchFamily="34" charset="0"/>
                <a:cs typeface="Calibri" panose="020F0502020204030204" pitchFamily="34" charset="0"/>
              </a:rPr>
              <a:t>I(S) – ištęstinės studijos, vykdomos sesijiniu tvarkaraščiu.</a:t>
            </a:r>
          </a:p>
        </p:txBody>
      </p:sp>
      <p:cxnSp>
        <p:nvCxnSpPr>
          <p:cNvPr id="6" name="Straight Connector 5">
            <a:extLst>
              <a:ext uri="{FF2B5EF4-FFF2-40B4-BE49-F238E27FC236}">
                <a16:creationId xmlns:a16="http://schemas.microsoft.com/office/drawing/2014/main" id="{5EDDC8D2-E7DD-DAD2-779E-57A60D925278}"/>
              </a:ext>
            </a:extLst>
          </p:cNvPr>
          <p:cNvCxnSpPr/>
          <p:nvPr/>
        </p:nvCxnSpPr>
        <p:spPr>
          <a:xfrm>
            <a:off x="6120634" y="4832551"/>
            <a:ext cx="6862195" cy="146807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FD8D06B-4C92-0D95-7EF8-7CD1457DEA3F}"/>
              </a:ext>
            </a:extLst>
          </p:cNvPr>
          <p:cNvCxnSpPr>
            <a:cxnSpLocks/>
          </p:cNvCxnSpPr>
          <p:nvPr/>
        </p:nvCxnSpPr>
        <p:spPr>
          <a:xfrm flipV="1">
            <a:off x="5977737" y="5143500"/>
            <a:ext cx="5402510" cy="17784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9">
            <a:extLst>
              <a:ext uri="{FF2B5EF4-FFF2-40B4-BE49-F238E27FC236}">
                <a16:creationId xmlns:a16="http://schemas.microsoft.com/office/drawing/2014/main" id="{6C7CFE74-A3AE-D41D-A881-414B7F36C374}"/>
              </a:ext>
            </a:extLst>
          </p:cNvPr>
          <p:cNvSpPr>
            <a:spLocks noChangeArrowheads="1"/>
          </p:cNvSpPr>
          <p:nvPr/>
        </p:nvSpPr>
        <p:spPr bwMode="auto">
          <a:xfrm>
            <a:off x="4106992" y="384277"/>
            <a:ext cx="9144000" cy="707886"/>
          </a:xfrm>
          <a:prstGeom prst="rect">
            <a:avLst/>
          </a:prstGeom>
          <a:noFill/>
          <a:ln>
            <a:solidFill>
              <a:schemeClr val="accent6">
                <a:lumMod val="75000"/>
              </a:schemeClr>
            </a:solid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4000" b="1" dirty="0">
                <a:solidFill>
                  <a:schemeClr val="bg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992625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graphicFrame>
        <p:nvGraphicFramePr>
          <p:cNvPr id="2" name="Table 1">
            <a:extLst>
              <a:ext uri="{FF2B5EF4-FFF2-40B4-BE49-F238E27FC236}">
                <a16:creationId xmlns:a16="http://schemas.microsoft.com/office/drawing/2014/main" id="{26A5CBCA-D7B0-4289-9D42-C06899A1C607}"/>
              </a:ext>
            </a:extLst>
          </p:cNvPr>
          <p:cNvGraphicFramePr>
            <a:graphicFrameLocks noGrp="1"/>
          </p:cNvGraphicFramePr>
          <p:nvPr>
            <p:extLst>
              <p:ext uri="{D42A27DB-BD31-4B8C-83A1-F6EECF244321}">
                <p14:modId xmlns:p14="http://schemas.microsoft.com/office/powerpoint/2010/main" val="222754061"/>
              </p:ext>
            </p:extLst>
          </p:nvPr>
        </p:nvGraphicFramePr>
        <p:xfrm>
          <a:off x="3965021" y="1658575"/>
          <a:ext cx="9556575" cy="7364618"/>
        </p:xfrm>
        <a:graphic>
          <a:graphicData uri="http://schemas.openxmlformats.org/drawingml/2006/table">
            <a:tbl>
              <a:tblPr firstCol="1" bandRow="1">
                <a:tableStyleId>{5DA37D80-6434-44D0-A028-1B22A696006F}</a:tableStyleId>
              </a:tblPr>
              <a:tblGrid>
                <a:gridCol w="849563">
                  <a:extLst>
                    <a:ext uri="{9D8B030D-6E8A-4147-A177-3AD203B41FA5}">
                      <a16:colId xmlns:a16="http://schemas.microsoft.com/office/drawing/2014/main" val="20000"/>
                    </a:ext>
                  </a:extLst>
                </a:gridCol>
                <a:gridCol w="3256655">
                  <a:extLst>
                    <a:ext uri="{9D8B030D-6E8A-4147-A177-3AD203B41FA5}">
                      <a16:colId xmlns:a16="http://schemas.microsoft.com/office/drawing/2014/main" val="20002"/>
                    </a:ext>
                  </a:extLst>
                </a:gridCol>
                <a:gridCol w="2548686">
                  <a:extLst>
                    <a:ext uri="{9D8B030D-6E8A-4147-A177-3AD203B41FA5}">
                      <a16:colId xmlns:a16="http://schemas.microsoft.com/office/drawing/2014/main" val="20003"/>
                    </a:ext>
                  </a:extLst>
                </a:gridCol>
                <a:gridCol w="2901671">
                  <a:extLst>
                    <a:ext uri="{9D8B030D-6E8A-4147-A177-3AD203B41FA5}">
                      <a16:colId xmlns:a16="http://schemas.microsoft.com/office/drawing/2014/main" val="20008"/>
                    </a:ext>
                  </a:extLst>
                </a:gridCol>
              </a:tblGrid>
              <a:tr h="2217154">
                <a:tc>
                  <a:txBody>
                    <a:bodyPr/>
                    <a:lstStyle/>
                    <a:p>
                      <a:pPr algn="ctr">
                        <a:lnSpc>
                          <a:spcPct val="115000"/>
                        </a:lnSpc>
                        <a:spcAft>
                          <a:spcPts val="0"/>
                        </a:spcAft>
                      </a:pPr>
                      <a:r>
                        <a:rPr lang="lt-LT" sz="4000" b="0" dirty="0" err="1">
                          <a:solidFill>
                            <a:schemeClr val="bg1"/>
                          </a:solidFill>
                          <a:effectLst/>
                          <a:latin typeface="Calibri" panose="020F0502020204030204" pitchFamily="34" charset="0"/>
                          <a:cs typeface="Calibri" panose="020F0502020204030204" pitchFamily="34" charset="0"/>
                        </a:rPr>
                        <a:t>Eil</a:t>
                      </a:r>
                      <a:r>
                        <a:rPr lang="lt-LT" sz="4000" b="0" dirty="0">
                          <a:solidFill>
                            <a:schemeClr val="bg1"/>
                          </a:solidFill>
                          <a:effectLst/>
                          <a:latin typeface="Calibri" panose="020F0502020204030204" pitchFamily="34" charset="0"/>
                          <a:cs typeface="Calibri" panose="020F0502020204030204" pitchFamily="34" charset="0"/>
                        </a:rPr>
                        <a:t>. </a:t>
                      </a:r>
                      <a:r>
                        <a:rPr lang="lt-LT" sz="4000" b="0" dirty="0" err="1">
                          <a:solidFill>
                            <a:schemeClr val="bg1"/>
                          </a:solidFill>
                          <a:effectLst/>
                          <a:latin typeface="Calibri" panose="020F0502020204030204" pitchFamily="34" charset="0"/>
                          <a:cs typeface="Calibri" panose="020F0502020204030204" pitchFamily="34" charset="0"/>
                        </a:rPr>
                        <a:t>Nr</a:t>
                      </a:r>
                      <a:r>
                        <a:rPr lang="lt-LT" sz="4000" b="0" dirty="0">
                          <a:solidFill>
                            <a:schemeClr val="bg1"/>
                          </a:solidFill>
                          <a:effectLst/>
                          <a:latin typeface="Calibri" panose="020F0502020204030204" pitchFamily="34" charset="0"/>
                          <a:cs typeface="Calibri" panose="020F0502020204030204" pitchFamily="34" charset="0"/>
                        </a:rPr>
                        <a:t>.</a:t>
                      </a:r>
                      <a:endParaRPr lang="lt-LT" sz="4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4000" b="1" dirty="0">
                          <a:solidFill>
                            <a:schemeClr val="bg1"/>
                          </a:solidFill>
                          <a:effectLst/>
                          <a:latin typeface="Calibri" panose="020F0502020204030204" pitchFamily="34" charset="0"/>
                          <a:cs typeface="Calibri" panose="020F0502020204030204" pitchFamily="34" charset="0"/>
                        </a:rPr>
                        <a:t>Studijų programa</a:t>
                      </a:r>
                      <a:endParaRPr lang="lt-LT" sz="4000" b="1"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4000" b="1" dirty="0" err="1">
                          <a:solidFill>
                            <a:schemeClr val="bg1"/>
                          </a:solidFill>
                          <a:effectLst/>
                          <a:latin typeface="Calibri" panose="020F0502020204030204" pitchFamily="34" charset="0"/>
                          <a:cs typeface="Calibri" panose="020F0502020204030204" pitchFamily="34" charset="0"/>
                        </a:rPr>
                        <a:t>Finansav</a:t>
                      </a:r>
                      <a:r>
                        <a:rPr lang="lt-LT" sz="4000" b="1" dirty="0">
                          <a:solidFill>
                            <a:schemeClr val="bg1"/>
                          </a:solidFill>
                          <a:effectLst/>
                          <a:latin typeface="Calibri" panose="020F0502020204030204" pitchFamily="34" charset="0"/>
                          <a:cs typeface="Calibri" panose="020F0502020204030204" pitchFamily="34" charset="0"/>
                        </a:rPr>
                        <a:t>.</a:t>
                      </a:r>
                      <a:r>
                        <a:rPr lang="lt-LT" sz="4000" b="1" baseline="0" dirty="0">
                          <a:solidFill>
                            <a:schemeClr val="bg1"/>
                          </a:solidFill>
                          <a:effectLst/>
                          <a:latin typeface="Calibri" panose="020F0502020204030204" pitchFamily="34" charset="0"/>
                          <a:cs typeface="Calibri" panose="020F0502020204030204" pitchFamily="34" charset="0"/>
                        </a:rPr>
                        <a:t> pobūdis</a:t>
                      </a:r>
                      <a:endParaRPr lang="lt-LT" sz="4000" b="1"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4000" b="1"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4000" b="1"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776170">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1</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1</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40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609565">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2</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2</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609938">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3</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3</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Kvietimas, NL</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609565">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4</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1</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ea typeface="Calibri"/>
                          <a:cs typeface="Calibri" panose="020F0502020204030204" pitchFamily="34" charset="0"/>
                        </a:rPr>
                        <a:t>VNF/ST</a:t>
                      </a:r>
                    </a:p>
                  </a:txBody>
                  <a:tcPr marL="0" marR="0" marT="0" marB="0" anchor="ctr">
                    <a:solidFill>
                      <a:schemeClr val="bg1"/>
                    </a:solidFill>
                  </a:tcPr>
                </a:tc>
                <a:tc>
                  <a:txBody>
                    <a:bodyPr/>
                    <a:lstStyle/>
                    <a:p>
                      <a:pPr algn="ctr">
                        <a:lnSpc>
                          <a:spcPct val="115000"/>
                        </a:lnSpc>
                        <a:spcAft>
                          <a:spcPts val="0"/>
                        </a:spcAft>
                      </a:pPr>
                      <a:endParaRPr lang="lt-LT" sz="40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797206">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5</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1</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VNF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40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6"/>
                  </a:ext>
                </a:extLst>
              </a:tr>
              <a:tr h="797206">
                <a:tc>
                  <a:txBody>
                    <a:bodyPr/>
                    <a:lstStyle/>
                    <a:p>
                      <a:pPr algn="ctr">
                        <a:lnSpc>
                          <a:spcPct val="115000"/>
                        </a:lnSpc>
                        <a:spcAft>
                          <a:spcPts val="0"/>
                        </a:spcAft>
                      </a:pPr>
                      <a:r>
                        <a:rPr lang="lt-LT" sz="4000" b="0" dirty="0">
                          <a:solidFill>
                            <a:schemeClr val="tx1"/>
                          </a:solidFill>
                          <a:effectLst/>
                          <a:latin typeface="Calibri" panose="020F0502020204030204" pitchFamily="34" charset="0"/>
                          <a:ea typeface="Calibri"/>
                          <a:cs typeface="Calibri" panose="020F0502020204030204" pitchFamily="34" charset="0"/>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Programa 2</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VNF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40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3598074153"/>
                  </a:ext>
                </a:extLst>
              </a:tr>
              <a:tr h="797206">
                <a:tc>
                  <a:txBody>
                    <a:bodyPr/>
                    <a:lstStyle/>
                    <a:p>
                      <a:pPr algn="ctr">
                        <a:lnSpc>
                          <a:spcPct val="115000"/>
                        </a:lnSpc>
                        <a:spcAft>
                          <a:spcPts val="0"/>
                        </a:spcAft>
                      </a:pPr>
                      <a:r>
                        <a:rPr lang="lt-LT" sz="4000" b="0" dirty="0">
                          <a:solidFill>
                            <a:schemeClr val="tx1"/>
                          </a:solidFill>
                          <a:effectLst/>
                          <a:latin typeface="Calibri" panose="020F0502020204030204" pitchFamily="34" charset="0"/>
                          <a:ea typeface="Calibri"/>
                          <a:cs typeface="Calibri" panose="020F0502020204030204" pitchFamily="34" charset="0"/>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Programa 3</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VNF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40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4" name="Rectangle 9">
            <a:extLst>
              <a:ext uri="{FF2B5EF4-FFF2-40B4-BE49-F238E27FC236}">
                <a16:creationId xmlns:a16="http://schemas.microsoft.com/office/drawing/2014/main" id="{849C71A6-7729-3C9E-A020-12EC137E4ED3}"/>
              </a:ext>
            </a:extLst>
          </p:cNvPr>
          <p:cNvSpPr>
            <a:spLocks noChangeArrowheads="1"/>
          </p:cNvSpPr>
          <p:nvPr/>
        </p:nvSpPr>
        <p:spPr bwMode="auto">
          <a:xfrm>
            <a:off x="4106992" y="384277"/>
            <a:ext cx="9144000" cy="707886"/>
          </a:xfrm>
          <a:prstGeom prst="rect">
            <a:avLst/>
          </a:prstGeom>
          <a:noFill/>
          <a:ln>
            <a:solidFill>
              <a:schemeClr val="accent6">
                <a:lumMod val="75000"/>
              </a:schemeClr>
            </a:solid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4000" b="1" dirty="0">
                <a:solidFill>
                  <a:schemeClr val="bg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1191410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graphicFrame>
        <p:nvGraphicFramePr>
          <p:cNvPr id="2" name="Table 1">
            <a:extLst>
              <a:ext uri="{FF2B5EF4-FFF2-40B4-BE49-F238E27FC236}">
                <a16:creationId xmlns:a16="http://schemas.microsoft.com/office/drawing/2014/main" id="{7633C7C7-BD5D-353B-5437-2AA08EE2AB2D}"/>
              </a:ext>
            </a:extLst>
          </p:cNvPr>
          <p:cNvGraphicFramePr>
            <a:graphicFrameLocks noGrp="1"/>
          </p:cNvGraphicFramePr>
          <p:nvPr>
            <p:extLst>
              <p:ext uri="{D42A27DB-BD31-4B8C-83A1-F6EECF244321}">
                <p14:modId xmlns:p14="http://schemas.microsoft.com/office/powerpoint/2010/main" val="3366149842"/>
              </p:ext>
            </p:extLst>
          </p:nvPr>
        </p:nvGraphicFramePr>
        <p:xfrm>
          <a:off x="3725992" y="1943100"/>
          <a:ext cx="9905999" cy="7049921"/>
        </p:xfrm>
        <a:graphic>
          <a:graphicData uri="http://schemas.openxmlformats.org/drawingml/2006/table">
            <a:tbl>
              <a:tblPr firstCol="1" bandRow="1">
                <a:tableStyleId>{5DA37D80-6434-44D0-A028-1B22A696006F}</a:tableStyleId>
              </a:tblPr>
              <a:tblGrid>
                <a:gridCol w="880625">
                  <a:extLst>
                    <a:ext uri="{9D8B030D-6E8A-4147-A177-3AD203B41FA5}">
                      <a16:colId xmlns:a16="http://schemas.microsoft.com/office/drawing/2014/main" val="20000"/>
                    </a:ext>
                  </a:extLst>
                </a:gridCol>
                <a:gridCol w="3375731">
                  <a:extLst>
                    <a:ext uri="{9D8B030D-6E8A-4147-A177-3AD203B41FA5}">
                      <a16:colId xmlns:a16="http://schemas.microsoft.com/office/drawing/2014/main" val="20002"/>
                    </a:ext>
                  </a:extLst>
                </a:gridCol>
                <a:gridCol w="2641876">
                  <a:extLst>
                    <a:ext uri="{9D8B030D-6E8A-4147-A177-3AD203B41FA5}">
                      <a16:colId xmlns:a16="http://schemas.microsoft.com/office/drawing/2014/main" val="20003"/>
                    </a:ext>
                  </a:extLst>
                </a:gridCol>
                <a:gridCol w="3007767">
                  <a:extLst>
                    <a:ext uri="{9D8B030D-6E8A-4147-A177-3AD203B41FA5}">
                      <a16:colId xmlns:a16="http://schemas.microsoft.com/office/drawing/2014/main" val="20008"/>
                    </a:ext>
                  </a:extLst>
                </a:gridCol>
              </a:tblGrid>
              <a:tr h="1675510">
                <a:tc>
                  <a:txBody>
                    <a:bodyPr/>
                    <a:lstStyle/>
                    <a:p>
                      <a:pPr algn="ctr">
                        <a:lnSpc>
                          <a:spcPct val="115000"/>
                        </a:lnSpc>
                        <a:spcAft>
                          <a:spcPts val="0"/>
                        </a:spcAft>
                      </a:pPr>
                      <a:r>
                        <a:rPr lang="lt-LT" sz="4000" b="0" dirty="0" err="1">
                          <a:solidFill>
                            <a:schemeClr val="bg1"/>
                          </a:solidFill>
                          <a:effectLst/>
                          <a:latin typeface="Calibri" panose="020F0502020204030204" pitchFamily="34" charset="0"/>
                          <a:cs typeface="Calibri" panose="020F0502020204030204" pitchFamily="34" charset="0"/>
                        </a:rPr>
                        <a:t>Eil</a:t>
                      </a:r>
                      <a:r>
                        <a:rPr lang="lt-LT" sz="4000" b="0" dirty="0">
                          <a:solidFill>
                            <a:schemeClr val="bg1"/>
                          </a:solidFill>
                          <a:effectLst/>
                          <a:latin typeface="Calibri" panose="020F0502020204030204" pitchFamily="34" charset="0"/>
                          <a:cs typeface="Calibri" panose="020F0502020204030204" pitchFamily="34" charset="0"/>
                        </a:rPr>
                        <a:t>. Nr.</a:t>
                      </a:r>
                      <a:endParaRPr lang="lt-LT" sz="4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4000" b="1" dirty="0">
                          <a:solidFill>
                            <a:schemeClr val="bg1"/>
                          </a:solidFill>
                          <a:effectLst/>
                          <a:latin typeface="Calibri" panose="020F0502020204030204" pitchFamily="34" charset="0"/>
                          <a:cs typeface="Calibri" panose="020F0502020204030204" pitchFamily="34" charset="0"/>
                        </a:rPr>
                        <a:t>Studijų programa</a:t>
                      </a:r>
                      <a:endParaRPr lang="lt-LT" sz="4000" b="1"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4000" b="1" dirty="0" err="1">
                          <a:solidFill>
                            <a:schemeClr val="bg1"/>
                          </a:solidFill>
                          <a:effectLst/>
                          <a:latin typeface="Calibri" panose="020F0502020204030204" pitchFamily="34" charset="0"/>
                          <a:cs typeface="Calibri" panose="020F0502020204030204" pitchFamily="34" charset="0"/>
                        </a:rPr>
                        <a:t>Finansav</a:t>
                      </a:r>
                      <a:r>
                        <a:rPr lang="lt-LT" sz="4000" b="1" dirty="0">
                          <a:solidFill>
                            <a:schemeClr val="bg1"/>
                          </a:solidFill>
                          <a:effectLst/>
                          <a:latin typeface="Calibri" panose="020F0502020204030204" pitchFamily="34" charset="0"/>
                          <a:cs typeface="Calibri" panose="020F0502020204030204" pitchFamily="34" charset="0"/>
                        </a:rPr>
                        <a:t>.</a:t>
                      </a:r>
                      <a:r>
                        <a:rPr lang="lt-LT" sz="4000" b="1" baseline="0" dirty="0">
                          <a:solidFill>
                            <a:schemeClr val="bg1"/>
                          </a:solidFill>
                          <a:effectLst/>
                          <a:latin typeface="Calibri" panose="020F0502020204030204" pitchFamily="34" charset="0"/>
                          <a:cs typeface="Calibri" panose="020F0502020204030204" pitchFamily="34" charset="0"/>
                        </a:rPr>
                        <a:t> pobūdis</a:t>
                      </a:r>
                      <a:endParaRPr lang="lt-LT" sz="4000" b="1"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4000" b="1"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4000" b="1"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767773">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1</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1</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40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767773">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2</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2</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dirty="0">
                          <a:solidFill>
                            <a:srgbClr val="085476"/>
                          </a:solidFill>
                          <a:effectLst/>
                          <a:latin typeface="Calibri" panose="020F0502020204030204" pitchFamily="34" charset="0"/>
                          <a:ea typeface="Calibri"/>
                          <a:cs typeface="Calibri" panose="020F0502020204030204" pitchFamily="34" charset="0"/>
                        </a:rPr>
                        <a:t>negaunate</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767773">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3</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3</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4000" dirty="0">
                          <a:solidFill>
                            <a:srgbClr val="085476"/>
                          </a:solidFill>
                          <a:effectLst/>
                          <a:latin typeface="Calibri" panose="020F0502020204030204" pitchFamily="34" charset="0"/>
                          <a:ea typeface="Calibri"/>
                          <a:cs typeface="Calibri" panose="020F0502020204030204" pitchFamily="34" charset="0"/>
                        </a:rPr>
                        <a:t>negaunate</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767773">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4</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4</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4000" dirty="0">
                          <a:solidFill>
                            <a:srgbClr val="085476"/>
                          </a:solidFill>
                          <a:effectLst/>
                          <a:latin typeface="Calibri" panose="020F0502020204030204" pitchFamily="34" charset="0"/>
                          <a:ea typeface="Calibri"/>
                          <a:cs typeface="Calibri" panose="020F0502020204030204" pitchFamily="34" charset="0"/>
                        </a:rPr>
                        <a:t>negaunate</a:t>
                      </a:r>
                      <a:endParaRPr lang="lt-LT" sz="40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767773">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5</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5</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10006"/>
                  </a:ext>
                </a:extLst>
              </a:tr>
              <a:tr h="767773">
                <a:tc>
                  <a:txBody>
                    <a:bodyPr/>
                    <a:lstStyle/>
                    <a:p>
                      <a:pPr algn="ctr">
                        <a:lnSpc>
                          <a:spcPct val="115000"/>
                        </a:lnSpc>
                        <a:spcAft>
                          <a:spcPts val="0"/>
                        </a:spcAft>
                      </a:pPr>
                      <a:r>
                        <a:rPr lang="lt-LT" sz="4000" b="0" dirty="0">
                          <a:solidFill>
                            <a:schemeClr val="tx1"/>
                          </a:solidFill>
                          <a:effectLst/>
                          <a:latin typeface="Calibri" panose="020F0502020204030204" pitchFamily="34" charset="0"/>
                          <a:ea typeface="Calibri"/>
                          <a:cs typeface="Calibri" panose="020F0502020204030204" pitchFamily="34" charset="0"/>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Programa 6</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3598074153"/>
                  </a:ext>
                </a:extLst>
              </a:tr>
              <a:tr h="767773">
                <a:tc>
                  <a:txBody>
                    <a:bodyPr/>
                    <a:lstStyle/>
                    <a:p>
                      <a:pPr algn="ctr">
                        <a:lnSpc>
                          <a:spcPct val="115000"/>
                        </a:lnSpc>
                        <a:spcAft>
                          <a:spcPts val="0"/>
                        </a:spcAft>
                      </a:pPr>
                      <a:r>
                        <a:rPr lang="lt-LT" sz="4000" b="0" dirty="0">
                          <a:solidFill>
                            <a:schemeClr val="tx1"/>
                          </a:solidFill>
                          <a:effectLst/>
                          <a:latin typeface="Calibri" panose="020F0502020204030204" pitchFamily="34" charset="0"/>
                          <a:ea typeface="Calibri"/>
                          <a:cs typeface="Calibri" panose="020F0502020204030204" pitchFamily="34" charset="0"/>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Programa 7</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3" name="Rectangle 9">
            <a:extLst>
              <a:ext uri="{FF2B5EF4-FFF2-40B4-BE49-F238E27FC236}">
                <a16:creationId xmlns:a16="http://schemas.microsoft.com/office/drawing/2014/main" id="{B8F5E728-D748-6CB3-1B73-25299E4197BD}"/>
              </a:ext>
            </a:extLst>
          </p:cNvPr>
          <p:cNvSpPr>
            <a:spLocks noChangeArrowheads="1"/>
          </p:cNvSpPr>
          <p:nvPr/>
        </p:nvSpPr>
        <p:spPr bwMode="auto">
          <a:xfrm>
            <a:off x="4106992" y="384277"/>
            <a:ext cx="9144000" cy="707886"/>
          </a:xfrm>
          <a:prstGeom prst="rect">
            <a:avLst/>
          </a:prstGeom>
          <a:noFill/>
          <a:ln>
            <a:solidFill>
              <a:schemeClr val="accent6">
                <a:lumMod val="75000"/>
              </a:schemeClr>
            </a:solid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4000" b="1" dirty="0">
                <a:solidFill>
                  <a:schemeClr val="bg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2131289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graphicFrame>
        <p:nvGraphicFramePr>
          <p:cNvPr id="3" name="Table 2">
            <a:extLst>
              <a:ext uri="{FF2B5EF4-FFF2-40B4-BE49-F238E27FC236}">
                <a16:creationId xmlns:a16="http://schemas.microsoft.com/office/drawing/2014/main" id="{BAB57E2D-F52A-6646-EBCE-95E4BAC81E16}"/>
              </a:ext>
            </a:extLst>
          </p:cNvPr>
          <p:cNvGraphicFramePr>
            <a:graphicFrameLocks noGrp="1"/>
          </p:cNvGraphicFramePr>
          <p:nvPr>
            <p:extLst>
              <p:ext uri="{D42A27DB-BD31-4B8C-83A1-F6EECF244321}">
                <p14:modId xmlns:p14="http://schemas.microsoft.com/office/powerpoint/2010/main" val="2720452353"/>
              </p:ext>
            </p:extLst>
          </p:nvPr>
        </p:nvGraphicFramePr>
        <p:xfrm>
          <a:off x="3775198" y="2113838"/>
          <a:ext cx="9829800" cy="6839663"/>
        </p:xfrm>
        <a:graphic>
          <a:graphicData uri="http://schemas.openxmlformats.org/drawingml/2006/table">
            <a:tbl>
              <a:tblPr firstCol="1" bandRow="1">
                <a:tableStyleId>{5DA37D80-6434-44D0-A028-1B22A696006F}</a:tableStyleId>
              </a:tblPr>
              <a:tblGrid>
                <a:gridCol w="873852">
                  <a:extLst>
                    <a:ext uri="{9D8B030D-6E8A-4147-A177-3AD203B41FA5}">
                      <a16:colId xmlns:a16="http://schemas.microsoft.com/office/drawing/2014/main" val="20000"/>
                    </a:ext>
                  </a:extLst>
                </a:gridCol>
                <a:gridCol w="3349763">
                  <a:extLst>
                    <a:ext uri="{9D8B030D-6E8A-4147-A177-3AD203B41FA5}">
                      <a16:colId xmlns:a16="http://schemas.microsoft.com/office/drawing/2014/main" val="20002"/>
                    </a:ext>
                  </a:extLst>
                </a:gridCol>
                <a:gridCol w="2621554">
                  <a:extLst>
                    <a:ext uri="{9D8B030D-6E8A-4147-A177-3AD203B41FA5}">
                      <a16:colId xmlns:a16="http://schemas.microsoft.com/office/drawing/2014/main" val="20003"/>
                    </a:ext>
                  </a:extLst>
                </a:gridCol>
                <a:gridCol w="2984631">
                  <a:extLst>
                    <a:ext uri="{9D8B030D-6E8A-4147-A177-3AD203B41FA5}">
                      <a16:colId xmlns:a16="http://schemas.microsoft.com/office/drawing/2014/main" val="20008"/>
                    </a:ext>
                  </a:extLst>
                </a:gridCol>
              </a:tblGrid>
              <a:tr h="1625538">
                <a:tc>
                  <a:txBody>
                    <a:bodyPr/>
                    <a:lstStyle/>
                    <a:p>
                      <a:pPr algn="ctr">
                        <a:lnSpc>
                          <a:spcPct val="115000"/>
                        </a:lnSpc>
                        <a:spcAft>
                          <a:spcPts val="0"/>
                        </a:spcAft>
                      </a:pPr>
                      <a:r>
                        <a:rPr lang="lt-LT" sz="4000" b="0" dirty="0" err="1">
                          <a:solidFill>
                            <a:schemeClr val="bg1"/>
                          </a:solidFill>
                          <a:effectLst/>
                          <a:latin typeface="Calibri" panose="020F0502020204030204" pitchFamily="34" charset="0"/>
                          <a:cs typeface="Calibri" panose="020F0502020204030204" pitchFamily="34" charset="0"/>
                        </a:rPr>
                        <a:t>Eil</a:t>
                      </a:r>
                      <a:r>
                        <a:rPr lang="lt-LT" sz="4000" b="0" dirty="0">
                          <a:solidFill>
                            <a:schemeClr val="bg1"/>
                          </a:solidFill>
                          <a:effectLst/>
                          <a:latin typeface="Calibri" panose="020F0502020204030204" pitchFamily="34" charset="0"/>
                          <a:cs typeface="Calibri" panose="020F0502020204030204" pitchFamily="34" charset="0"/>
                        </a:rPr>
                        <a:t>. </a:t>
                      </a:r>
                      <a:r>
                        <a:rPr lang="lt-LT" sz="4000" b="0" dirty="0" err="1">
                          <a:solidFill>
                            <a:schemeClr val="bg1"/>
                          </a:solidFill>
                          <a:effectLst/>
                          <a:latin typeface="Calibri" panose="020F0502020204030204" pitchFamily="34" charset="0"/>
                          <a:cs typeface="Calibri" panose="020F0502020204030204" pitchFamily="34" charset="0"/>
                        </a:rPr>
                        <a:t>Nr</a:t>
                      </a:r>
                      <a:r>
                        <a:rPr lang="lt-LT" sz="4000" b="0" dirty="0">
                          <a:solidFill>
                            <a:schemeClr val="bg1"/>
                          </a:solidFill>
                          <a:effectLst/>
                          <a:latin typeface="Calibri" panose="020F0502020204030204" pitchFamily="34" charset="0"/>
                          <a:cs typeface="Calibri" panose="020F0502020204030204" pitchFamily="34" charset="0"/>
                        </a:rPr>
                        <a:t>.</a:t>
                      </a:r>
                      <a:endParaRPr lang="lt-LT" sz="4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4000" b="0" dirty="0">
                          <a:solidFill>
                            <a:schemeClr val="bg1"/>
                          </a:solidFill>
                          <a:effectLst/>
                          <a:latin typeface="Calibri" panose="020F0502020204030204" pitchFamily="34" charset="0"/>
                          <a:cs typeface="Calibri" panose="020F0502020204030204" pitchFamily="34" charset="0"/>
                        </a:rPr>
                        <a:t>Studijų programa</a:t>
                      </a:r>
                      <a:endParaRPr lang="lt-LT" sz="4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4000" b="0" dirty="0" err="1">
                          <a:solidFill>
                            <a:schemeClr val="bg1"/>
                          </a:solidFill>
                          <a:effectLst/>
                          <a:latin typeface="Calibri" panose="020F0502020204030204" pitchFamily="34" charset="0"/>
                          <a:cs typeface="Calibri" panose="020F0502020204030204" pitchFamily="34" charset="0"/>
                        </a:rPr>
                        <a:t>Finansav</a:t>
                      </a:r>
                      <a:r>
                        <a:rPr lang="lt-LT" sz="4000" b="0" dirty="0">
                          <a:solidFill>
                            <a:schemeClr val="bg1"/>
                          </a:solidFill>
                          <a:effectLst/>
                          <a:latin typeface="Calibri" panose="020F0502020204030204" pitchFamily="34" charset="0"/>
                          <a:cs typeface="Calibri" panose="020F0502020204030204" pitchFamily="34" charset="0"/>
                        </a:rPr>
                        <a:t>.</a:t>
                      </a:r>
                      <a:r>
                        <a:rPr lang="lt-LT" sz="4000" b="0" baseline="0" dirty="0">
                          <a:solidFill>
                            <a:schemeClr val="bg1"/>
                          </a:solidFill>
                          <a:effectLst/>
                          <a:latin typeface="Calibri" panose="020F0502020204030204" pitchFamily="34" charset="0"/>
                          <a:cs typeface="Calibri" panose="020F0502020204030204" pitchFamily="34" charset="0"/>
                        </a:rPr>
                        <a:t> pobūdis</a:t>
                      </a:r>
                      <a:endParaRPr lang="lt-LT" sz="4000" b="0"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4000" b="0"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4000" b="0"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744875">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1</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a:t>
                      </a:r>
                      <a:r>
                        <a:rPr lang="lt-LT" sz="4000" b="1" dirty="0">
                          <a:solidFill>
                            <a:srgbClr val="FF0000"/>
                          </a:solidFill>
                          <a:effectLst/>
                          <a:latin typeface="Calibri" panose="020F0502020204030204" pitchFamily="34" charset="0"/>
                          <a:cs typeface="Calibri" panose="020F0502020204030204" pitchFamily="34" charset="0"/>
                        </a:rPr>
                        <a:t>1</a:t>
                      </a:r>
                      <a:endParaRPr lang="lt-LT" sz="40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40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744875">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2</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2</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dirty="0">
                          <a:solidFill>
                            <a:srgbClr val="085476"/>
                          </a:solidFill>
                          <a:effectLst/>
                          <a:latin typeface="Calibri" panose="020F0502020204030204" pitchFamily="34" charset="0"/>
                          <a:ea typeface="Calibri"/>
                          <a:cs typeface="Calibri" panose="020F0502020204030204" pitchFamily="34" charset="0"/>
                        </a:rPr>
                        <a:t>negaunate</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744875">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3</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3</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4000" dirty="0">
                          <a:solidFill>
                            <a:srgbClr val="085476"/>
                          </a:solidFill>
                          <a:effectLst/>
                          <a:latin typeface="Calibri" panose="020F0502020204030204" pitchFamily="34" charset="0"/>
                          <a:ea typeface="Calibri"/>
                          <a:cs typeface="Calibri" panose="020F0502020204030204" pitchFamily="34" charset="0"/>
                        </a:rPr>
                        <a:t>negaunate</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744875">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4</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4</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4000" dirty="0">
                          <a:solidFill>
                            <a:srgbClr val="085476"/>
                          </a:solidFill>
                          <a:effectLst/>
                          <a:latin typeface="Calibri" panose="020F0502020204030204" pitchFamily="34" charset="0"/>
                          <a:ea typeface="Calibri"/>
                          <a:cs typeface="Calibri" panose="020F0502020204030204" pitchFamily="34" charset="0"/>
                        </a:rPr>
                        <a:t>negaunate</a:t>
                      </a:r>
                      <a:endParaRPr lang="lt-LT" sz="40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744875">
                <a:tc>
                  <a:txBody>
                    <a:bodyPr/>
                    <a:lstStyle/>
                    <a:p>
                      <a:pPr algn="ctr">
                        <a:lnSpc>
                          <a:spcPct val="115000"/>
                        </a:lnSpc>
                        <a:spcAft>
                          <a:spcPts val="0"/>
                        </a:spcAft>
                      </a:pPr>
                      <a:r>
                        <a:rPr lang="lt-LT" sz="4000" b="0" dirty="0">
                          <a:solidFill>
                            <a:schemeClr val="tx1"/>
                          </a:solidFill>
                          <a:effectLst/>
                          <a:latin typeface="Calibri" panose="020F0502020204030204" pitchFamily="34" charset="0"/>
                          <a:cs typeface="Calibri" panose="020F0502020204030204" pitchFamily="34" charset="0"/>
                        </a:rPr>
                        <a:t>5</a:t>
                      </a:r>
                      <a:endParaRPr lang="lt-LT" sz="40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Programa 5</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10006"/>
                  </a:ext>
                </a:extLst>
              </a:tr>
              <a:tr h="744875">
                <a:tc>
                  <a:txBody>
                    <a:bodyPr/>
                    <a:lstStyle/>
                    <a:p>
                      <a:pPr algn="ctr">
                        <a:lnSpc>
                          <a:spcPct val="115000"/>
                        </a:lnSpc>
                        <a:spcAft>
                          <a:spcPts val="0"/>
                        </a:spcAft>
                      </a:pPr>
                      <a:r>
                        <a:rPr lang="lt-LT" sz="4000" b="0" dirty="0">
                          <a:solidFill>
                            <a:schemeClr val="tx1"/>
                          </a:solidFill>
                          <a:effectLst/>
                          <a:latin typeface="Calibri" panose="020F0502020204030204" pitchFamily="34" charset="0"/>
                          <a:ea typeface="Calibri"/>
                          <a:cs typeface="Calibri" panose="020F0502020204030204" pitchFamily="34" charset="0"/>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Programa 6</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VF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3598074153"/>
                  </a:ext>
                </a:extLst>
              </a:tr>
              <a:tr h="744875">
                <a:tc>
                  <a:txBody>
                    <a:bodyPr/>
                    <a:lstStyle/>
                    <a:p>
                      <a:pPr algn="ctr">
                        <a:lnSpc>
                          <a:spcPct val="115000"/>
                        </a:lnSpc>
                        <a:spcAft>
                          <a:spcPts val="0"/>
                        </a:spcAft>
                      </a:pPr>
                      <a:r>
                        <a:rPr lang="lt-LT" sz="4000" b="0" dirty="0">
                          <a:solidFill>
                            <a:schemeClr val="tx1"/>
                          </a:solidFill>
                          <a:effectLst/>
                          <a:latin typeface="Calibri" panose="020F0502020204030204" pitchFamily="34" charset="0"/>
                          <a:ea typeface="Calibri"/>
                          <a:cs typeface="Calibri" panose="020F0502020204030204" pitchFamily="34" charset="0"/>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Programa </a:t>
                      </a:r>
                      <a:r>
                        <a:rPr lang="lt-LT" sz="4000" b="1" dirty="0">
                          <a:solidFill>
                            <a:srgbClr val="FF0000"/>
                          </a:solidFill>
                          <a:effectLst/>
                          <a:latin typeface="Calibri" panose="020F0502020204030204" pitchFamily="34" charset="0"/>
                          <a:cs typeface="Calibri" panose="020F0502020204030204" pitchFamily="34" charset="0"/>
                        </a:rPr>
                        <a:t>1</a:t>
                      </a:r>
                      <a:endParaRPr lang="lt-LT" sz="40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4000" b="1" dirty="0">
                          <a:solidFill>
                            <a:schemeClr val="tx1"/>
                          </a:solidFill>
                          <a:effectLst/>
                          <a:latin typeface="Calibri" panose="020F0502020204030204" pitchFamily="34" charset="0"/>
                          <a:cs typeface="Calibri" panose="020F0502020204030204" pitchFamily="34" charset="0"/>
                        </a:rPr>
                        <a:t>VNF</a:t>
                      </a:r>
                      <a:endParaRPr lang="lt-LT" sz="40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4000" dirty="0">
                          <a:solidFill>
                            <a:srgbClr val="FF0000"/>
                          </a:solidFill>
                          <a:effectLst/>
                          <a:latin typeface="Calibri" panose="020F0502020204030204" pitchFamily="34" charset="0"/>
                          <a:ea typeface="Calibri"/>
                          <a:cs typeface="Calibri" panose="020F0502020204030204" pitchFamily="34" charset="0"/>
                        </a:rPr>
                        <a:t>gaunate</a:t>
                      </a: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5" name="Rectangle 9">
            <a:extLst>
              <a:ext uri="{FF2B5EF4-FFF2-40B4-BE49-F238E27FC236}">
                <a16:creationId xmlns:a16="http://schemas.microsoft.com/office/drawing/2014/main" id="{C1F69BD4-D250-B2A4-247B-E8923149DDE4}"/>
              </a:ext>
            </a:extLst>
          </p:cNvPr>
          <p:cNvSpPr>
            <a:spLocks noChangeArrowheads="1"/>
          </p:cNvSpPr>
          <p:nvPr/>
        </p:nvSpPr>
        <p:spPr bwMode="auto">
          <a:xfrm>
            <a:off x="4106992" y="384277"/>
            <a:ext cx="9144000" cy="707886"/>
          </a:xfrm>
          <a:prstGeom prst="rect">
            <a:avLst/>
          </a:prstGeom>
          <a:noFill/>
          <a:ln>
            <a:solidFill>
              <a:schemeClr val="accent6">
                <a:lumMod val="75000"/>
              </a:schemeClr>
            </a:solid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4000" b="1" dirty="0">
                <a:solidFill>
                  <a:schemeClr val="bg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1680147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pic>
        <p:nvPicPr>
          <p:cNvPr id="6" name="Picture Placeholder 5" descr="Window">
            <a:extLst>
              <a:ext uri="{FF2B5EF4-FFF2-40B4-BE49-F238E27FC236}">
                <a16:creationId xmlns:a16="http://schemas.microsoft.com/office/drawing/2014/main" id="{08898161-CC6D-0122-7916-53E496154EBC}"/>
              </a:ext>
            </a:extLst>
          </p:cNvPr>
          <p:cNvPicPr>
            <a:picLocks noChangeAspect="1"/>
          </p:cNvPicPr>
          <p:nvPr/>
        </p:nvPicPr>
        <p:blipFill>
          <a:blip r:embed="rId10"/>
          <a:srcRect/>
          <a:stretch>
            <a:fillRect/>
          </a:stretch>
        </p:blipFill>
        <p:spPr>
          <a:xfrm>
            <a:off x="1418714" y="1551182"/>
            <a:ext cx="14477080" cy="7173717"/>
          </a:xfrm>
          <a:prstGeom prst="rect">
            <a:avLst/>
          </a:prstGeom>
        </p:spPr>
      </p:pic>
      <p:sp>
        <p:nvSpPr>
          <p:cNvPr id="7" name="Rectangle: Rounded Corners 6">
            <a:extLst>
              <a:ext uri="{FF2B5EF4-FFF2-40B4-BE49-F238E27FC236}">
                <a16:creationId xmlns:a16="http://schemas.microsoft.com/office/drawing/2014/main" id="{C06BA3C4-CFEC-86D3-370A-D4EBD5ACA8F9}"/>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8" name="Picture 7">
            <a:extLst>
              <a:ext uri="{FF2B5EF4-FFF2-40B4-BE49-F238E27FC236}">
                <a16:creationId xmlns:a16="http://schemas.microsoft.com/office/drawing/2014/main" id="{C939F0EB-456F-E58E-05DE-4E8D35D0AC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934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6" name="Flowchart: Alternate Process 5">
            <a:extLst>
              <a:ext uri="{FF2B5EF4-FFF2-40B4-BE49-F238E27FC236}">
                <a16:creationId xmlns:a16="http://schemas.microsoft.com/office/drawing/2014/main" id="{F9C77CB3-2EE4-050A-4112-6E0F80659844}"/>
              </a:ext>
            </a:extLst>
          </p:cNvPr>
          <p:cNvSpPr/>
          <p:nvPr/>
        </p:nvSpPr>
        <p:spPr>
          <a:xfrm>
            <a:off x="5105400" y="1724950"/>
            <a:ext cx="6942337" cy="862268"/>
          </a:xfrm>
          <a:prstGeom prst="flowChartAlternateProcess">
            <a:avLst/>
          </a:prstGeom>
          <a:noFill/>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Papildomas priėmimas</a:t>
            </a:r>
          </a:p>
        </p:txBody>
      </p:sp>
      <p:sp>
        <p:nvSpPr>
          <p:cNvPr id="7" name="Flowchart: Alternate Process 6">
            <a:extLst>
              <a:ext uri="{FF2B5EF4-FFF2-40B4-BE49-F238E27FC236}">
                <a16:creationId xmlns:a16="http://schemas.microsoft.com/office/drawing/2014/main" id="{DE03040B-1EFB-6B1F-F85A-6F303D0E0317}"/>
              </a:ext>
            </a:extLst>
          </p:cNvPr>
          <p:cNvSpPr/>
          <p:nvPr/>
        </p:nvSpPr>
        <p:spPr>
          <a:xfrm>
            <a:off x="2122418" y="3466530"/>
            <a:ext cx="14233541" cy="2344382"/>
          </a:xfrm>
          <a:prstGeom prst="flowChartAlternateProcess">
            <a:avLst/>
          </a:prstGeom>
          <a:no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742950" lvl="1" indent="-285750">
              <a:buFont typeface="Arial" pitchFamily="34" charset="0"/>
              <a:buChar char="•"/>
            </a:pPr>
            <a:r>
              <a:rPr lang="lt-LT" sz="4400" b="1" dirty="0">
                <a:solidFill>
                  <a:schemeClr val="bg1"/>
                </a:solidFill>
                <a:latin typeface="Calibri" panose="020F0502020204030204" pitchFamily="34" charset="0"/>
                <a:cs typeface="Calibri" panose="020F0502020204030204" pitchFamily="34" charset="0"/>
              </a:rPr>
              <a:t>gali dalyvauti visi asmenys;</a:t>
            </a:r>
          </a:p>
          <a:p>
            <a:pPr marL="742950" lvl="1" indent="-285750">
              <a:buFont typeface="Arial" pitchFamily="34" charset="0"/>
              <a:buChar char="•"/>
            </a:pPr>
            <a:r>
              <a:rPr lang="lt-LT" sz="4400" b="1" dirty="0">
                <a:solidFill>
                  <a:schemeClr val="bg1"/>
                </a:solidFill>
                <a:latin typeface="Calibri" panose="020F0502020204030204" pitchFamily="34" charset="0"/>
                <a:cs typeface="Calibri" panose="020F0502020204030204" pitchFamily="34" charset="0"/>
              </a:rPr>
              <a:t>teikiamas naujas iki 6 pageidavimų prašymas; </a:t>
            </a:r>
          </a:p>
          <a:p>
            <a:pPr marL="742950" lvl="1" indent="-285750">
              <a:buFont typeface="Arial" pitchFamily="34" charset="0"/>
              <a:buChar char="•"/>
            </a:pPr>
            <a:r>
              <a:rPr lang="lt-LT" sz="4400" b="1" dirty="0">
                <a:solidFill>
                  <a:schemeClr val="bg1"/>
                </a:solidFill>
                <a:latin typeface="Calibri" panose="020F0502020204030204" pitchFamily="34" charset="0"/>
                <a:cs typeface="Calibri" panose="020F0502020204030204" pitchFamily="34" charset="0"/>
              </a:rPr>
              <a:t>konkurse pasiūloma viena VF, VNF/ST arba VNF vieta.</a:t>
            </a:r>
            <a:endParaRPr lang="en-US" sz="4400" b="1" dirty="0">
              <a:solidFill>
                <a:schemeClr val="bg1"/>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3BE9173-BFD9-F636-B22C-13355EF2E6C8}"/>
              </a:ext>
            </a:extLst>
          </p:cNvPr>
          <p:cNvSpPr/>
          <p:nvPr/>
        </p:nvSpPr>
        <p:spPr>
          <a:xfrm>
            <a:off x="3352800" y="342900"/>
            <a:ext cx="10965685" cy="729575"/>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4400" b="1" dirty="0">
                <a:solidFill>
                  <a:schemeClr val="bg1"/>
                </a:solidFill>
                <a:latin typeface="Calibri" panose="020F0502020204030204" pitchFamily="34" charset="0"/>
                <a:cs typeface="Calibri" panose="020F0502020204030204" pitchFamily="34" charset="0"/>
              </a:rPr>
              <a:t>2026 M. STUDENTŲ PRIĖMIMAS</a:t>
            </a:r>
          </a:p>
        </p:txBody>
      </p:sp>
      <p:pic>
        <p:nvPicPr>
          <p:cNvPr id="12" name="Picture 11">
            <a:extLst>
              <a:ext uri="{FF2B5EF4-FFF2-40B4-BE49-F238E27FC236}">
                <a16:creationId xmlns:a16="http://schemas.microsoft.com/office/drawing/2014/main" id="{57C0AF78-E88B-53EB-D389-4A33BEF983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04800"/>
            <a:ext cx="1821629" cy="69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133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036885" y="5439914"/>
            <a:ext cx="6444830" cy="6332045"/>
          </a:xfrm>
          <a:custGeom>
            <a:avLst/>
            <a:gdLst/>
            <a:ahLst/>
            <a:cxnLst/>
            <a:rect l="l" t="t" r="r" b="b"/>
            <a:pathLst>
              <a:path w="6444830" h="6332045">
                <a:moveTo>
                  <a:pt x="0" y="0"/>
                </a:moveTo>
                <a:lnTo>
                  <a:pt x="6444830" y="0"/>
                </a:lnTo>
                <a:lnTo>
                  <a:pt x="6444830" y="6332046"/>
                </a:lnTo>
                <a:lnTo>
                  <a:pt x="0" y="6332046"/>
                </a:lnTo>
                <a:lnTo>
                  <a:pt x="0" y="0"/>
                </a:lnTo>
                <a:close/>
              </a:path>
            </a:pathLst>
          </a:custGeom>
          <a:blipFill>
            <a:blip r:embed="rId2">
              <a:alphaModFix amt="9999"/>
            </a:blip>
            <a:stretch>
              <a:fillRect/>
            </a:stretch>
          </a:blipFill>
        </p:spPr>
      </p:sp>
      <p:sp>
        <p:nvSpPr>
          <p:cNvPr id="8" name="Freeform 8"/>
          <p:cNvSpPr/>
          <p:nvPr/>
        </p:nvSpPr>
        <p:spPr>
          <a:xfrm>
            <a:off x="930367" y="8420269"/>
            <a:ext cx="2463820" cy="808340"/>
          </a:xfrm>
          <a:custGeom>
            <a:avLst/>
            <a:gdLst/>
            <a:ahLst/>
            <a:cxnLst/>
            <a:rect l="l" t="t" r="r" b="b"/>
            <a:pathLst>
              <a:path w="2463820" h="808340">
                <a:moveTo>
                  <a:pt x="0" y="0"/>
                </a:moveTo>
                <a:lnTo>
                  <a:pt x="2463820" y="0"/>
                </a:lnTo>
                <a:lnTo>
                  <a:pt x="2463820" y="808340"/>
                </a:lnTo>
                <a:lnTo>
                  <a:pt x="0" y="808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930367" y="9384317"/>
            <a:ext cx="1854044" cy="462434"/>
          </a:xfrm>
          <a:prstGeom prst="rect">
            <a:avLst/>
          </a:prstGeom>
        </p:spPr>
        <p:txBody>
          <a:bodyPr lIns="0" tIns="0" rIns="0" bIns="0" rtlCol="0" anchor="t">
            <a:spAutoFit/>
          </a:bodyPr>
          <a:lstStyle/>
          <a:p>
            <a:pPr algn="just">
              <a:lnSpc>
                <a:spcPts val="3900"/>
              </a:lnSpc>
            </a:pPr>
            <a:r>
              <a:rPr lang="en-US" sz="3000" b="1" spc="126" dirty="0">
                <a:solidFill>
                  <a:srgbClr val="FFFFFF"/>
                </a:solidFill>
                <a:latin typeface="Neue Montreal Medium" panose="00000600000000000000" pitchFamily="50" charset="-70"/>
                <a:ea typeface="Neue Montreal Bold"/>
                <a:cs typeface="Neue Montreal Bold"/>
                <a:sym typeface="Neue Montreal Bold"/>
              </a:rPr>
              <a:t>mruni.eu</a:t>
            </a:r>
          </a:p>
        </p:txBody>
      </p:sp>
      <p:sp>
        <p:nvSpPr>
          <p:cNvPr id="2" name="Text Placeholder 1">
            <a:extLst>
              <a:ext uri="{FF2B5EF4-FFF2-40B4-BE49-F238E27FC236}">
                <a16:creationId xmlns:a16="http://schemas.microsoft.com/office/drawing/2014/main" id="{1D675F44-7A5E-1FFA-70D6-ADC0241FCE1D}"/>
              </a:ext>
            </a:extLst>
          </p:cNvPr>
          <p:cNvSpPr txBox="1">
            <a:spLocks/>
          </p:cNvSpPr>
          <p:nvPr/>
        </p:nvSpPr>
        <p:spPr>
          <a:xfrm>
            <a:off x="5867400" y="4305300"/>
            <a:ext cx="5928049" cy="97709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6600" b="1" dirty="0">
                <a:solidFill>
                  <a:schemeClr val="bg1"/>
                </a:solidFill>
                <a:latin typeface="Calibri" panose="020F0502020204030204" pitchFamily="34" charset="0"/>
                <a:cs typeface="Calibri" panose="020F0502020204030204" pitchFamily="34" charset="0"/>
              </a:rPr>
              <a:t>Klausimai</a:t>
            </a:r>
            <a:endParaRPr lang="en-US" sz="6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9127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28241">
            <a:off x="14036885" y="5439914"/>
            <a:ext cx="6444830" cy="6332045"/>
          </a:xfrm>
          <a:custGeom>
            <a:avLst/>
            <a:gdLst/>
            <a:ahLst/>
            <a:cxnLst/>
            <a:rect l="l" t="t" r="r" b="b"/>
            <a:pathLst>
              <a:path w="6444830" h="6332045">
                <a:moveTo>
                  <a:pt x="0" y="0"/>
                </a:moveTo>
                <a:lnTo>
                  <a:pt x="6444830" y="0"/>
                </a:lnTo>
                <a:lnTo>
                  <a:pt x="6444830" y="6332046"/>
                </a:lnTo>
                <a:lnTo>
                  <a:pt x="0" y="6332046"/>
                </a:lnTo>
                <a:lnTo>
                  <a:pt x="0" y="0"/>
                </a:lnTo>
                <a:close/>
              </a:path>
            </a:pathLst>
          </a:custGeom>
          <a:blipFill>
            <a:blip r:embed="rId3">
              <a:alphaModFix amt="9999"/>
            </a:blip>
            <a:stretch>
              <a:fillRect/>
            </a:stretch>
          </a:blipFill>
          <a:ln cap="sq">
            <a:noFill/>
            <a:prstDash val="solid"/>
            <a:miter/>
          </a:ln>
        </p:spPr>
      </p:sp>
      <p:sp>
        <p:nvSpPr>
          <p:cNvPr id="4" name="Freeform 4"/>
          <p:cNvSpPr/>
          <p:nvPr/>
        </p:nvSpPr>
        <p:spPr>
          <a:xfrm>
            <a:off x="930367" y="8420269"/>
            <a:ext cx="2463820" cy="808340"/>
          </a:xfrm>
          <a:custGeom>
            <a:avLst/>
            <a:gdLst/>
            <a:ahLst/>
            <a:cxnLst/>
            <a:rect l="l" t="t" r="r" b="b"/>
            <a:pathLst>
              <a:path w="2463820" h="808340">
                <a:moveTo>
                  <a:pt x="0" y="0"/>
                </a:moveTo>
                <a:lnTo>
                  <a:pt x="2463820" y="0"/>
                </a:lnTo>
                <a:lnTo>
                  <a:pt x="2463820" y="808340"/>
                </a:lnTo>
                <a:lnTo>
                  <a:pt x="0" y="808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3540364" y="3215940"/>
            <a:ext cx="10147397" cy="4318336"/>
            <a:chOff x="0" y="0"/>
            <a:chExt cx="13529864" cy="5757781"/>
          </a:xfrm>
        </p:grpSpPr>
        <p:sp>
          <p:nvSpPr>
            <p:cNvPr id="6" name="Freeform 6"/>
            <p:cNvSpPr/>
            <p:nvPr/>
          </p:nvSpPr>
          <p:spPr>
            <a:xfrm>
              <a:off x="7811252" y="0"/>
              <a:ext cx="5718612" cy="5757780"/>
            </a:xfrm>
            <a:custGeom>
              <a:avLst/>
              <a:gdLst/>
              <a:ahLst/>
              <a:cxnLst/>
              <a:rect l="l" t="t" r="r" b="b"/>
              <a:pathLst>
                <a:path w="5718612" h="5757780">
                  <a:moveTo>
                    <a:pt x="0" y="0"/>
                  </a:moveTo>
                  <a:lnTo>
                    <a:pt x="5718612" y="0"/>
                  </a:lnTo>
                  <a:lnTo>
                    <a:pt x="5718612" y="5757780"/>
                  </a:lnTo>
                  <a:lnTo>
                    <a:pt x="0" y="5757780"/>
                  </a:lnTo>
                  <a:lnTo>
                    <a:pt x="0" y="0"/>
                  </a:lnTo>
                  <a:close/>
                </a:path>
              </a:pathLst>
            </a:custGeom>
            <a:blipFill>
              <a:blip r:embed="rId6"/>
              <a:stretch>
                <a:fillRect l="-6576" t="-6673" r="-6439" b="-5573"/>
              </a:stretch>
            </a:blipFill>
          </p:spPr>
        </p:sp>
        <p:sp>
          <p:nvSpPr>
            <p:cNvPr id="7" name="Freeform 7"/>
            <p:cNvSpPr/>
            <p:nvPr/>
          </p:nvSpPr>
          <p:spPr>
            <a:xfrm>
              <a:off x="0" y="39169"/>
              <a:ext cx="5640275" cy="5718612"/>
            </a:xfrm>
            <a:custGeom>
              <a:avLst/>
              <a:gdLst/>
              <a:ahLst/>
              <a:cxnLst/>
              <a:rect l="l" t="t" r="r" b="b"/>
              <a:pathLst>
                <a:path w="5640275" h="5718612">
                  <a:moveTo>
                    <a:pt x="0" y="0"/>
                  </a:moveTo>
                  <a:lnTo>
                    <a:pt x="5640275" y="0"/>
                  </a:lnTo>
                  <a:lnTo>
                    <a:pt x="5640275" y="5718611"/>
                  </a:lnTo>
                  <a:lnTo>
                    <a:pt x="0" y="5718611"/>
                  </a:lnTo>
                  <a:lnTo>
                    <a:pt x="0" y="0"/>
                  </a:lnTo>
                  <a:close/>
                </a:path>
              </a:pathLst>
            </a:custGeom>
            <a:blipFill>
              <a:blip r:embed="rId7"/>
              <a:stretch>
                <a:fillRect l="-8020" t="-8121" r="-8610" b="-6911"/>
              </a:stretch>
            </a:blipFill>
          </p:spPr>
        </p:sp>
      </p:grpSp>
      <p:sp>
        <p:nvSpPr>
          <p:cNvPr id="9" name="TextBox 9"/>
          <p:cNvSpPr txBox="1"/>
          <p:nvPr/>
        </p:nvSpPr>
        <p:spPr>
          <a:xfrm>
            <a:off x="930367" y="9384317"/>
            <a:ext cx="1854044" cy="462627"/>
          </a:xfrm>
          <a:prstGeom prst="rect">
            <a:avLst/>
          </a:prstGeom>
        </p:spPr>
        <p:txBody>
          <a:bodyPr lIns="0" tIns="0" rIns="0" bIns="0" rtlCol="0" anchor="t">
            <a:spAutoFit/>
          </a:bodyPr>
          <a:lstStyle/>
          <a:p>
            <a:pPr algn="just">
              <a:lnSpc>
                <a:spcPts val="3900"/>
              </a:lnSpc>
            </a:pPr>
            <a:r>
              <a:rPr lang="en-US" sz="3000" b="1" spc="126" dirty="0">
                <a:solidFill>
                  <a:srgbClr val="FFFFFF"/>
                </a:solidFill>
                <a:latin typeface="Neue Montreal Medium" panose="00000600000000000000" pitchFamily="50" charset="-70"/>
                <a:ea typeface="Neue Montreal Bold"/>
                <a:cs typeface="Arial" panose="020B0604020202020204" pitchFamily="34" charset="0"/>
                <a:sym typeface="Neue Montreal Bold"/>
              </a:rPr>
              <a:t>mruni.eu</a:t>
            </a:r>
          </a:p>
        </p:txBody>
      </p:sp>
      <p:grpSp>
        <p:nvGrpSpPr>
          <p:cNvPr id="10" name="Group 10"/>
          <p:cNvGrpSpPr/>
          <p:nvPr/>
        </p:nvGrpSpPr>
        <p:grpSpPr>
          <a:xfrm>
            <a:off x="3600583" y="1409700"/>
            <a:ext cx="15830417" cy="1419225"/>
            <a:chOff x="0" y="190500"/>
            <a:chExt cx="21180527" cy="1892300"/>
          </a:xfrm>
        </p:grpSpPr>
        <p:sp>
          <p:nvSpPr>
            <p:cNvPr id="11" name="TextBox 11"/>
            <p:cNvSpPr txBox="1"/>
            <p:nvPr/>
          </p:nvSpPr>
          <p:spPr>
            <a:xfrm>
              <a:off x="0" y="190500"/>
              <a:ext cx="5689599" cy="1892300"/>
            </a:xfrm>
            <a:prstGeom prst="rect">
              <a:avLst/>
            </a:prstGeom>
          </p:spPr>
          <p:txBody>
            <a:bodyPr lIns="0" tIns="0" rIns="0" bIns="0" rtlCol="0" anchor="t">
              <a:spAutoFit/>
            </a:bodyPr>
            <a:lstStyle/>
            <a:p>
              <a:pPr algn="l">
                <a:lnSpc>
                  <a:spcPts val="5100"/>
                </a:lnSpc>
              </a:pPr>
              <a:r>
                <a:rPr lang="en-US" sz="6000">
                  <a:solidFill>
                    <a:srgbClr val="FFFFFF"/>
                  </a:solidFill>
                  <a:latin typeface="Neue Montreal"/>
                  <a:ea typeface="Neue Montreal"/>
                  <a:cs typeface="Neue Montreal"/>
                  <a:sym typeface="Neue Montreal"/>
                </a:rPr>
                <a:t>Stojimo</a:t>
              </a:r>
            </a:p>
            <a:p>
              <a:pPr algn="l">
                <a:lnSpc>
                  <a:spcPts val="5100"/>
                </a:lnSpc>
              </a:pPr>
              <a:r>
                <a:rPr lang="en-US" sz="6000">
                  <a:solidFill>
                    <a:srgbClr val="FFFFFF"/>
                  </a:solidFill>
                  <a:latin typeface="Neue Montreal"/>
                  <a:ea typeface="Neue Montreal"/>
                  <a:cs typeface="Neue Montreal"/>
                  <a:sym typeface="Neue Montreal"/>
                </a:rPr>
                <a:t>reikalavimai</a:t>
              </a:r>
            </a:p>
          </p:txBody>
        </p:sp>
        <p:sp>
          <p:nvSpPr>
            <p:cNvPr id="12" name="TextBox 12"/>
            <p:cNvSpPr txBox="1"/>
            <p:nvPr/>
          </p:nvSpPr>
          <p:spPr>
            <a:xfrm>
              <a:off x="7650665" y="190500"/>
              <a:ext cx="7346207" cy="1892300"/>
            </a:xfrm>
            <a:prstGeom prst="rect">
              <a:avLst/>
            </a:prstGeom>
          </p:spPr>
          <p:txBody>
            <a:bodyPr lIns="0" tIns="0" rIns="0" bIns="0" rtlCol="0" anchor="t">
              <a:spAutoFit/>
            </a:bodyPr>
            <a:lstStyle/>
            <a:p>
              <a:pPr algn="l">
                <a:lnSpc>
                  <a:spcPts val="5100"/>
                </a:lnSpc>
              </a:pPr>
              <a:r>
                <a:rPr lang="en-US" sz="6000" dirty="0" err="1">
                  <a:solidFill>
                    <a:srgbClr val="FFFFFF"/>
                  </a:solidFill>
                  <a:latin typeface="Neue Montreal"/>
                  <a:ea typeface="Neue Montreal"/>
                  <a:cs typeface="Neue Montreal"/>
                  <a:sym typeface="Neue Montreal"/>
                </a:rPr>
                <a:t>Konkursinio</a:t>
              </a:r>
              <a:r>
                <a:rPr lang="en-US" sz="6000" dirty="0">
                  <a:solidFill>
                    <a:srgbClr val="FFFFFF"/>
                  </a:solidFill>
                  <a:latin typeface="Neue Montreal"/>
                  <a:ea typeface="Neue Montreal"/>
                  <a:cs typeface="Neue Montreal"/>
                  <a:sym typeface="Neue Montreal"/>
                </a:rPr>
                <a:t> </a:t>
              </a:r>
              <a:r>
                <a:rPr lang="en-US" sz="6000" dirty="0" err="1">
                  <a:solidFill>
                    <a:srgbClr val="FFFFFF"/>
                  </a:solidFill>
                  <a:latin typeface="Neue Montreal"/>
                  <a:ea typeface="Neue Montreal"/>
                  <a:cs typeface="Neue Montreal"/>
                  <a:sym typeface="Neue Montreal"/>
                </a:rPr>
                <a:t>balo</a:t>
              </a:r>
              <a:endParaRPr lang="en-US" sz="6000" dirty="0">
                <a:solidFill>
                  <a:srgbClr val="FFFFFF"/>
                </a:solidFill>
                <a:latin typeface="Neue Montreal"/>
                <a:ea typeface="Neue Montreal"/>
                <a:cs typeface="Neue Montreal"/>
                <a:sym typeface="Neue Montreal"/>
              </a:endParaRPr>
            </a:p>
            <a:p>
              <a:pPr algn="l">
                <a:lnSpc>
                  <a:spcPts val="5100"/>
                </a:lnSpc>
              </a:pPr>
              <a:r>
                <a:rPr lang="en-US" sz="6000" dirty="0" err="1">
                  <a:solidFill>
                    <a:srgbClr val="FFFFFF"/>
                  </a:solidFill>
                  <a:latin typeface="Neue Montreal"/>
                  <a:ea typeface="Neue Montreal"/>
                  <a:cs typeface="Neue Montreal"/>
                  <a:sym typeface="Neue Montreal"/>
                </a:rPr>
                <a:t>skaičiuoklė</a:t>
              </a:r>
              <a:endParaRPr lang="en-US" sz="6000" dirty="0">
                <a:solidFill>
                  <a:srgbClr val="FFFFFF"/>
                </a:solidFill>
                <a:latin typeface="Neue Montreal"/>
                <a:ea typeface="Neue Montreal"/>
                <a:cs typeface="Neue Montreal"/>
                <a:sym typeface="Neue Montreal"/>
              </a:endParaRPr>
            </a:p>
          </p:txBody>
        </p:sp>
        <p:sp>
          <p:nvSpPr>
            <p:cNvPr id="13" name="TextBox 13"/>
            <p:cNvSpPr txBox="1"/>
            <p:nvPr/>
          </p:nvSpPr>
          <p:spPr>
            <a:xfrm>
              <a:off x="15422747" y="190500"/>
              <a:ext cx="5757780" cy="888791"/>
            </a:xfrm>
            <a:prstGeom prst="rect">
              <a:avLst/>
            </a:prstGeom>
          </p:spPr>
          <p:txBody>
            <a:bodyPr lIns="0" tIns="0" rIns="0" bIns="0" rtlCol="0" anchor="t">
              <a:spAutoFit/>
            </a:bodyPr>
            <a:lstStyle/>
            <a:p>
              <a:pPr algn="l">
                <a:lnSpc>
                  <a:spcPts val="5100"/>
                </a:lnSpc>
              </a:pPr>
              <a:endParaRPr lang="en-US" sz="6000" dirty="0">
                <a:solidFill>
                  <a:srgbClr val="FFFFFF"/>
                </a:solidFill>
                <a:latin typeface="Neue Montreal"/>
                <a:ea typeface="Neue Montreal"/>
                <a:cs typeface="Neue Montreal"/>
                <a:sym typeface="Neue Montrea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EC9FA-0F1D-5936-0709-F9867DD0F671}"/>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B1961B2A-32EF-DD15-7135-7852FC53EA74}"/>
              </a:ext>
            </a:extLst>
          </p:cNvPr>
          <p:cNvGrpSpPr/>
          <p:nvPr/>
        </p:nvGrpSpPr>
        <p:grpSpPr>
          <a:xfrm>
            <a:off x="10826879" y="-2887995"/>
            <a:ext cx="7214011" cy="9547995"/>
            <a:chOff x="-287278" y="-38100"/>
            <a:chExt cx="1811480" cy="2177295"/>
          </a:xfrm>
        </p:grpSpPr>
        <p:sp>
          <p:nvSpPr>
            <p:cNvPr id="7" name="Freeform 7">
              <a:extLst>
                <a:ext uri="{FF2B5EF4-FFF2-40B4-BE49-F238E27FC236}">
                  <a16:creationId xmlns:a16="http://schemas.microsoft.com/office/drawing/2014/main" id="{963004D2-3FEF-064F-6E80-090F900E1C0D}"/>
                </a:ext>
              </a:extLst>
            </p:cNvPr>
            <p:cNvSpPr/>
            <p:nvPr/>
          </p:nvSpPr>
          <p:spPr>
            <a:xfrm>
              <a:off x="-287278" y="1890682"/>
              <a:ext cx="1617338" cy="248513"/>
            </a:xfrm>
            <a:custGeom>
              <a:avLst/>
              <a:gdLst/>
              <a:ahLst/>
              <a:cxnLst/>
              <a:rect l="l" t="t" r="r" b="b"/>
              <a:pathLst>
                <a:path w="1524202" h="248513">
                  <a:moveTo>
                    <a:pt x="0" y="0"/>
                  </a:moveTo>
                  <a:lnTo>
                    <a:pt x="1524202" y="0"/>
                  </a:lnTo>
                  <a:lnTo>
                    <a:pt x="1524202" y="248513"/>
                  </a:lnTo>
                  <a:lnTo>
                    <a:pt x="0" y="248513"/>
                  </a:lnTo>
                  <a:close/>
                </a:path>
              </a:pathLst>
            </a:custGeom>
            <a:solidFill>
              <a:srgbClr val="E16432"/>
            </a:solidFill>
          </p:spPr>
          <p:txBody>
            <a:bodyPr/>
            <a:lstStyle/>
            <a:p>
              <a:endParaRPr lang="lt-LT"/>
            </a:p>
          </p:txBody>
        </p:sp>
        <p:sp>
          <p:nvSpPr>
            <p:cNvPr id="8" name="TextBox 8">
              <a:extLst>
                <a:ext uri="{FF2B5EF4-FFF2-40B4-BE49-F238E27FC236}">
                  <a16:creationId xmlns:a16="http://schemas.microsoft.com/office/drawing/2014/main" id="{E4098FC3-2907-831F-3CB7-5BEE0E4A839F}"/>
                </a:ext>
              </a:extLst>
            </p:cNvPr>
            <p:cNvSpPr txBox="1"/>
            <p:nvPr/>
          </p:nvSpPr>
          <p:spPr>
            <a:xfrm>
              <a:off x="0" y="-38100"/>
              <a:ext cx="1524202" cy="286613"/>
            </a:xfrm>
            <a:prstGeom prst="rect">
              <a:avLst/>
            </a:prstGeom>
          </p:spPr>
          <p:txBody>
            <a:bodyPr lIns="50801" tIns="50801" rIns="50801" bIns="50801" rtlCol="0" anchor="ctr"/>
            <a:lstStyle/>
            <a:p>
              <a:pPr algn="ctr">
                <a:lnSpc>
                  <a:spcPts val="2660"/>
                </a:lnSpc>
              </a:pPr>
              <a:endParaRPr/>
            </a:p>
          </p:txBody>
        </p:sp>
      </p:grpSp>
      <p:sp>
        <p:nvSpPr>
          <p:cNvPr id="10" name="Freeform 10">
            <a:extLst>
              <a:ext uri="{FF2B5EF4-FFF2-40B4-BE49-F238E27FC236}">
                <a16:creationId xmlns:a16="http://schemas.microsoft.com/office/drawing/2014/main" id="{47B75F5A-FB90-7CE1-D1A4-24231F4C646B}"/>
              </a:ext>
            </a:extLst>
          </p:cNvPr>
          <p:cNvSpPr/>
          <p:nvPr/>
        </p:nvSpPr>
        <p:spPr>
          <a:xfrm>
            <a:off x="-2599282" y="-357364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50718393-D7A1-0A26-D6C2-867E74D15F86}"/>
              </a:ext>
            </a:extLst>
          </p:cNvPr>
          <p:cNvSpPr/>
          <p:nvPr/>
        </p:nvSpPr>
        <p:spPr>
          <a:xfrm rot="-5063340">
            <a:off x="-2832018" y="6869721"/>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2" name="Freeform 12">
            <a:extLst>
              <a:ext uri="{FF2B5EF4-FFF2-40B4-BE49-F238E27FC236}">
                <a16:creationId xmlns:a16="http://schemas.microsoft.com/office/drawing/2014/main" id="{14D52324-01D8-40B1-0016-BE6D94B290AF}"/>
              </a:ext>
            </a:extLst>
          </p:cNvPr>
          <p:cNvSpPr/>
          <p:nvPr/>
        </p:nvSpPr>
        <p:spPr>
          <a:xfrm rot="-703623">
            <a:off x="13397054" y="-2665863"/>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sp>
        <p:nvSpPr>
          <p:cNvPr id="17" name="TextBox 16">
            <a:extLst>
              <a:ext uri="{FF2B5EF4-FFF2-40B4-BE49-F238E27FC236}">
                <a16:creationId xmlns:a16="http://schemas.microsoft.com/office/drawing/2014/main" id="{CA15B12C-C5CC-1D12-CE69-3211450DAF2A}"/>
              </a:ext>
            </a:extLst>
          </p:cNvPr>
          <p:cNvSpPr txBox="1"/>
          <p:nvPr/>
        </p:nvSpPr>
        <p:spPr>
          <a:xfrm>
            <a:off x="10898663" y="3624030"/>
            <a:ext cx="9056294" cy="2952283"/>
          </a:xfrm>
          <a:prstGeom prst="rect">
            <a:avLst/>
          </a:prstGeom>
          <a:noFill/>
        </p:spPr>
        <p:txBody>
          <a:bodyPr wrap="square">
            <a:spAutoFit/>
          </a:bodyPr>
          <a:lstStyle/>
          <a:p>
            <a:pPr>
              <a:lnSpc>
                <a:spcPct val="150000"/>
              </a:lnSpc>
            </a:pPr>
            <a:r>
              <a:rPr lang="lt-LT" sz="6600" dirty="0">
                <a:solidFill>
                  <a:schemeClr val="bg1"/>
                </a:solidFill>
                <a:latin typeface="Neue Montreal Medium" panose="020B0604020202020204" charset="0"/>
                <a:sym typeface="Neue Montreal"/>
              </a:rPr>
              <a:t>Mums svarbu</a:t>
            </a:r>
            <a:br>
              <a:rPr lang="lt-LT" sz="6600" dirty="0">
                <a:solidFill>
                  <a:schemeClr val="bg1"/>
                </a:solidFill>
                <a:latin typeface="Neue Montreal Medium" panose="020B0604020202020204" charset="0"/>
                <a:sym typeface="Neue Montreal"/>
              </a:rPr>
            </a:br>
            <a:r>
              <a:rPr lang="lt-LT" sz="6600" dirty="0">
                <a:solidFill>
                  <a:schemeClr val="bg1"/>
                </a:solidFill>
                <a:latin typeface="Neue Montreal Medium" panose="020B0604020202020204" charset="0"/>
                <a:sym typeface="Neue Montreal"/>
              </a:rPr>
              <a:t>grįžtamasis ryšys</a:t>
            </a:r>
            <a:endParaRPr lang="lt-LT" sz="6600" dirty="0">
              <a:solidFill>
                <a:schemeClr val="bg1"/>
              </a:solidFill>
              <a:latin typeface="Neue Montreal Medium" panose="020B0604020202020204" charset="0"/>
            </a:endParaRPr>
          </a:p>
        </p:txBody>
      </p:sp>
      <p:pic>
        <p:nvPicPr>
          <p:cNvPr id="13" name="Picture 12">
            <a:extLst>
              <a:ext uri="{FF2B5EF4-FFF2-40B4-BE49-F238E27FC236}">
                <a16:creationId xmlns:a16="http://schemas.microsoft.com/office/drawing/2014/main" id="{2EE032F8-4106-4C55-A9F0-A4358DDC12A3}"/>
              </a:ext>
            </a:extLst>
          </p:cNvPr>
          <p:cNvPicPr>
            <a:picLocks noChangeAspect="1"/>
          </p:cNvPicPr>
          <p:nvPr/>
        </p:nvPicPr>
        <p:blipFill>
          <a:blip r:embed="rId9"/>
          <a:stretch>
            <a:fillRect/>
          </a:stretch>
        </p:blipFill>
        <p:spPr>
          <a:xfrm>
            <a:off x="15674599" y="8756225"/>
            <a:ext cx="1688042" cy="1208282"/>
          </a:xfrm>
          <a:prstGeom prst="rect">
            <a:avLst/>
          </a:prstGeom>
        </p:spPr>
      </p:pic>
      <p:pic>
        <p:nvPicPr>
          <p:cNvPr id="3" name="Picture 2">
            <a:extLst>
              <a:ext uri="{FF2B5EF4-FFF2-40B4-BE49-F238E27FC236}">
                <a16:creationId xmlns:a16="http://schemas.microsoft.com/office/drawing/2014/main" id="{89B0188E-5FC0-4531-A98D-CAD3AB004A7F}"/>
              </a:ext>
            </a:extLst>
          </p:cNvPr>
          <p:cNvPicPr>
            <a:picLocks noChangeAspect="1"/>
          </p:cNvPicPr>
          <p:nvPr/>
        </p:nvPicPr>
        <p:blipFill>
          <a:blip r:embed="rId10"/>
          <a:stretch>
            <a:fillRect/>
          </a:stretch>
        </p:blipFill>
        <p:spPr>
          <a:xfrm>
            <a:off x="3740683" y="1923068"/>
            <a:ext cx="6440864" cy="6440864"/>
          </a:xfrm>
          <a:prstGeom prst="rect">
            <a:avLst/>
          </a:prstGeom>
        </p:spPr>
      </p:pic>
    </p:spTree>
    <p:extLst>
      <p:ext uri="{BB962C8B-B14F-4D97-AF65-F5344CB8AC3E}">
        <p14:creationId xmlns:p14="http://schemas.microsoft.com/office/powerpoint/2010/main" val="163336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ounded Rectangle 4">
            <a:extLst>
              <a:ext uri="{FF2B5EF4-FFF2-40B4-BE49-F238E27FC236}">
                <a16:creationId xmlns:a16="http://schemas.microsoft.com/office/drawing/2014/main" id="{3E8516C7-7950-3DF1-2F5C-76FDEC7B87DA}"/>
              </a:ext>
            </a:extLst>
          </p:cNvPr>
          <p:cNvSpPr/>
          <p:nvPr/>
        </p:nvSpPr>
        <p:spPr>
          <a:xfrm>
            <a:off x="3784701" y="7239621"/>
            <a:ext cx="10972800" cy="2044829"/>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4000" b="1" dirty="0">
                <a:solidFill>
                  <a:schemeClr val="bg1"/>
                </a:solidFill>
                <a:latin typeface="Calibri" panose="020F0502020204030204" pitchFamily="34" charset="0"/>
                <a:cs typeface="Calibri" panose="020F0502020204030204" pitchFamily="34" charset="0"/>
              </a:rPr>
              <a:t>Minimalų slenkstinis balas:</a:t>
            </a:r>
          </a:p>
          <a:p>
            <a:pPr marL="457200" indent="-457200">
              <a:buFont typeface="Arial" panose="020B0604020202020204" pitchFamily="34" charset="0"/>
              <a:buChar char="•"/>
            </a:pPr>
            <a:r>
              <a:rPr lang="lt-LT" sz="4000" b="1" dirty="0">
                <a:solidFill>
                  <a:schemeClr val="bg1"/>
                </a:solidFill>
                <a:latin typeface="Calibri" panose="020F0502020204030204" pitchFamily="34" charset="0"/>
                <a:cs typeface="Calibri" panose="020F0502020204030204" pitchFamily="34" charset="0"/>
              </a:rPr>
              <a:t>Universitetuose nuo 3,20 iki 5,4 balo (2025 m.);</a:t>
            </a:r>
          </a:p>
          <a:p>
            <a:pPr marL="457200" indent="-457200">
              <a:buFont typeface="Arial" panose="020B0604020202020204" pitchFamily="34" charset="0"/>
              <a:buChar char="•"/>
            </a:pPr>
            <a:r>
              <a:rPr lang="lt-LT" sz="4000" b="1" dirty="0">
                <a:solidFill>
                  <a:schemeClr val="bg1"/>
                </a:solidFill>
                <a:latin typeface="Calibri" panose="020F0502020204030204" pitchFamily="34" charset="0"/>
                <a:cs typeface="Calibri" panose="020F0502020204030204" pitchFamily="34" charset="0"/>
              </a:rPr>
              <a:t>Kolegijose nuo 2,28 balo iki 3,20 (2025 m.).</a:t>
            </a:r>
            <a:endParaRPr lang="lt-LT" sz="4000" dirty="0">
              <a:solidFill>
                <a:schemeClr val="bg1"/>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33F85B3E-9EF1-DF7A-7C9E-E09D56C2F395}"/>
              </a:ext>
            </a:extLst>
          </p:cNvPr>
          <p:cNvSpPr/>
          <p:nvPr/>
        </p:nvSpPr>
        <p:spPr>
          <a:xfrm>
            <a:off x="3508634" y="400670"/>
            <a:ext cx="10812394" cy="1466230"/>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solidFill>
                  <a:schemeClr val="bg1"/>
                </a:solidFill>
                <a:latin typeface="Calibri" panose="020F0502020204030204" pitchFamily="34" charset="0"/>
                <a:cs typeface="Calibri" panose="020F0502020204030204" pitchFamily="34" charset="0"/>
              </a:rPr>
              <a:t>MINIMAL</a:t>
            </a:r>
            <a:r>
              <a:rPr lang="lt-LT" sz="3600" b="1" dirty="0">
                <a:solidFill>
                  <a:schemeClr val="bg1"/>
                </a:solidFill>
                <a:latin typeface="Calibri" panose="020F0502020204030204" pitchFamily="34" charset="0"/>
                <a:cs typeface="Calibri" panose="020F0502020204030204" pitchFamily="34" charset="0"/>
              </a:rPr>
              <a:t>US SLENKSTINIS BALAS </a:t>
            </a:r>
          </a:p>
          <a:p>
            <a:pPr algn="ctr"/>
            <a:r>
              <a:rPr lang="lt-LT" sz="3600" b="1" dirty="0">
                <a:solidFill>
                  <a:schemeClr val="bg1"/>
                </a:solidFill>
                <a:latin typeface="Calibri" panose="020F0502020204030204" pitchFamily="34" charset="0"/>
                <a:cs typeface="Calibri" panose="020F0502020204030204" pitchFamily="34" charset="0"/>
              </a:rPr>
              <a:t>į VF</a:t>
            </a:r>
            <a:r>
              <a:rPr lang="en-US" sz="3600" b="1" dirty="0">
                <a:solidFill>
                  <a:schemeClr val="bg1"/>
                </a:solidFill>
                <a:latin typeface="Calibri" panose="020F0502020204030204" pitchFamily="34" charset="0"/>
                <a:cs typeface="Calibri" panose="020F0502020204030204" pitchFamily="34" charset="0"/>
              </a:rPr>
              <a:t>,</a:t>
            </a:r>
            <a:r>
              <a:rPr lang="lt-LT" sz="3600" b="1" dirty="0">
                <a:solidFill>
                  <a:schemeClr val="bg1"/>
                </a:solidFill>
                <a:latin typeface="Calibri" panose="020F0502020204030204" pitchFamily="34" charset="0"/>
                <a:cs typeface="Calibri" panose="020F0502020204030204" pitchFamily="34" charset="0"/>
              </a:rPr>
              <a:t> VNF/ST</a:t>
            </a:r>
            <a:r>
              <a:rPr lang="en-US" sz="3600" b="1" dirty="0">
                <a:solidFill>
                  <a:schemeClr val="bg1"/>
                </a:solidFill>
                <a:latin typeface="Calibri" panose="020F0502020204030204" pitchFamily="34" charset="0"/>
                <a:cs typeface="Calibri" panose="020F0502020204030204" pitchFamily="34" charset="0"/>
              </a:rPr>
              <a:t>, VNF</a:t>
            </a:r>
            <a:r>
              <a:rPr lang="lt-LT" sz="3600" b="1" dirty="0">
                <a:solidFill>
                  <a:schemeClr val="bg1"/>
                </a:solidFill>
                <a:latin typeface="Calibri" panose="020F0502020204030204" pitchFamily="34" charset="0"/>
                <a:cs typeface="Calibri" panose="020F0502020204030204" pitchFamily="34" charset="0"/>
              </a:rPr>
              <a:t> VIETAS 2026 metais</a:t>
            </a:r>
          </a:p>
        </p:txBody>
      </p:sp>
      <p:sp>
        <p:nvSpPr>
          <p:cNvPr id="4" name="Rounded Rectangle 4">
            <a:extLst>
              <a:ext uri="{FF2B5EF4-FFF2-40B4-BE49-F238E27FC236}">
                <a16:creationId xmlns:a16="http://schemas.microsoft.com/office/drawing/2014/main" id="{6EF05C98-D900-D3FC-5D43-9CE61E30042C}"/>
              </a:ext>
            </a:extLst>
          </p:cNvPr>
          <p:cNvSpPr/>
          <p:nvPr/>
        </p:nvSpPr>
        <p:spPr>
          <a:xfrm>
            <a:off x="990599" y="2976344"/>
            <a:ext cx="16561005" cy="3133727"/>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3600" dirty="0">
                <a:solidFill>
                  <a:schemeClr val="bg1"/>
                </a:solidFill>
                <a:latin typeface="Calibri" panose="020F0502020204030204" pitchFamily="34" charset="0"/>
                <a:cs typeface="Calibri" panose="020F0502020204030204" pitchFamily="34" charset="0"/>
              </a:rPr>
              <a:t>Asmenims, vidurinį išsilavinimą įgijusiems 2026 metais ir pretenduojantiems į universitetines studijas, mažiausio stojamojo konkursinio balo reikšmė nustatoma atskirai kiekvienai studijų krypčiai pagal LR švietimo, mokslo ir sporto ministro patvirtintą konkursinio balo sandarą bei Mokslo ir studijų įstatymo 59 straipsniu nustatytų 3 dalykų valstybinių brandos egzaminų mažiausius galimus įvertinimus. </a:t>
            </a:r>
          </a:p>
        </p:txBody>
      </p:sp>
    </p:spTree>
    <p:extLst>
      <p:ext uri="{BB962C8B-B14F-4D97-AF65-F5344CB8AC3E}">
        <p14:creationId xmlns:p14="http://schemas.microsoft.com/office/powerpoint/2010/main" val="2206126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28241">
            <a:off x="14036885" y="5439914"/>
            <a:ext cx="6444830" cy="6332045"/>
          </a:xfrm>
          <a:custGeom>
            <a:avLst/>
            <a:gdLst/>
            <a:ahLst/>
            <a:cxnLst/>
            <a:rect l="l" t="t" r="r" b="b"/>
            <a:pathLst>
              <a:path w="6444830" h="6332045">
                <a:moveTo>
                  <a:pt x="0" y="0"/>
                </a:moveTo>
                <a:lnTo>
                  <a:pt x="6444830" y="0"/>
                </a:lnTo>
                <a:lnTo>
                  <a:pt x="6444830" y="6332046"/>
                </a:lnTo>
                <a:lnTo>
                  <a:pt x="0" y="6332046"/>
                </a:lnTo>
                <a:lnTo>
                  <a:pt x="0" y="0"/>
                </a:lnTo>
                <a:close/>
              </a:path>
            </a:pathLst>
          </a:custGeom>
          <a:blipFill>
            <a:blip r:embed="rId3">
              <a:alphaModFix amt="9999"/>
            </a:blip>
            <a:stretch>
              <a:fillRect/>
            </a:stretch>
          </a:blipFill>
          <a:ln cap="sq">
            <a:noFill/>
            <a:prstDash val="solid"/>
            <a:miter/>
          </a:ln>
        </p:spPr>
      </p:sp>
      <p:sp>
        <p:nvSpPr>
          <p:cNvPr id="4" name="Freeform 4"/>
          <p:cNvSpPr/>
          <p:nvPr/>
        </p:nvSpPr>
        <p:spPr>
          <a:xfrm>
            <a:off x="930367" y="8420269"/>
            <a:ext cx="2463820" cy="808340"/>
          </a:xfrm>
          <a:custGeom>
            <a:avLst/>
            <a:gdLst/>
            <a:ahLst/>
            <a:cxnLst/>
            <a:rect l="l" t="t" r="r" b="b"/>
            <a:pathLst>
              <a:path w="2463820" h="808340">
                <a:moveTo>
                  <a:pt x="0" y="0"/>
                </a:moveTo>
                <a:lnTo>
                  <a:pt x="2463820" y="0"/>
                </a:lnTo>
                <a:lnTo>
                  <a:pt x="2463820" y="808340"/>
                </a:lnTo>
                <a:lnTo>
                  <a:pt x="0" y="808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6984831" y="3543300"/>
            <a:ext cx="4318335" cy="4288959"/>
          </a:xfrm>
          <a:custGeom>
            <a:avLst/>
            <a:gdLst/>
            <a:ahLst/>
            <a:cxnLst/>
            <a:rect l="l" t="t" r="r" b="b"/>
            <a:pathLst>
              <a:path w="5757780" h="5718612">
                <a:moveTo>
                  <a:pt x="0" y="0"/>
                </a:moveTo>
                <a:lnTo>
                  <a:pt x="5757781" y="0"/>
                </a:lnTo>
                <a:lnTo>
                  <a:pt x="5757781" y="5718612"/>
                </a:lnTo>
                <a:lnTo>
                  <a:pt x="0" y="5718612"/>
                </a:lnTo>
                <a:lnTo>
                  <a:pt x="0" y="0"/>
                </a:lnTo>
                <a:close/>
              </a:path>
            </a:pathLst>
          </a:custGeom>
          <a:blipFill>
            <a:blip r:embed="rId6"/>
            <a:stretch>
              <a:fillRect l="-6690" t="-7477" r="-6802" b="-6792"/>
            </a:stretch>
          </a:blipFill>
        </p:spPr>
      </p:sp>
      <p:sp>
        <p:nvSpPr>
          <p:cNvPr id="9" name="TextBox 9"/>
          <p:cNvSpPr txBox="1"/>
          <p:nvPr/>
        </p:nvSpPr>
        <p:spPr>
          <a:xfrm>
            <a:off x="930367" y="9384317"/>
            <a:ext cx="1854044" cy="462627"/>
          </a:xfrm>
          <a:prstGeom prst="rect">
            <a:avLst/>
          </a:prstGeom>
        </p:spPr>
        <p:txBody>
          <a:bodyPr lIns="0" tIns="0" rIns="0" bIns="0" rtlCol="0" anchor="t">
            <a:spAutoFit/>
          </a:bodyPr>
          <a:lstStyle/>
          <a:p>
            <a:pPr algn="just">
              <a:lnSpc>
                <a:spcPts val="3900"/>
              </a:lnSpc>
            </a:pPr>
            <a:r>
              <a:rPr lang="en-US" sz="3000" b="1" spc="126" dirty="0">
                <a:solidFill>
                  <a:srgbClr val="FFFFFF"/>
                </a:solidFill>
                <a:latin typeface="Neue Montreal Medium" panose="00000600000000000000" pitchFamily="50" charset="-70"/>
                <a:ea typeface="Neue Montreal Bold"/>
                <a:cs typeface="Arial" panose="020B0604020202020204" pitchFamily="34" charset="0"/>
                <a:sym typeface="Neue Montreal Bold"/>
              </a:rPr>
              <a:t>mruni.eu</a:t>
            </a:r>
          </a:p>
        </p:txBody>
      </p:sp>
      <p:sp>
        <p:nvSpPr>
          <p:cNvPr id="13" name="TextBox 13"/>
          <p:cNvSpPr txBox="1"/>
          <p:nvPr/>
        </p:nvSpPr>
        <p:spPr>
          <a:xfrm>
            <a:off x="7162800" y="1794432"/>
            <a:ext cx="4597569" cy="1320618"/>
          </a:xfrm>
          <a:prstGeom prst="rect">
            <a:avLst/>
          </a:prstGeom>
        </p:spPr>
        <p:txBody>
          <a:bodyPr wrap="square" lIns="0" tIns="0" rIns="0" bIns="0" rtlCol="0" anchor="t">
            <a:spAutoFit/>
          </a:bodyPr>
          <a:lstStyle/>
          <a:p>
            <a:pPr algn="l">
              <a:lnSpc>
                <a:spcPts val="5100"/>
              </a:lnSpc>
            </a:pPr>
            <a:r>
              <a:rPr lang="en-US" sz="6000" dirty="0" err="1">
                <a:solidFill>
                  <a:srgbClr val="FFFFFF"/>
                </a:solidFill>
                <a:latin typeface="Neue Montreal"/>
                <a:ea typeface="Neue Montreal"/>
                <a:cs typeface="Neue Montreal"/>
                <a:sym typeface="Neue Montreal"/>
              </a:rPr>
              <a:t>Registracija</a:t>
            </a:r>
            <a:endParaRPr lang="en-US" sz="6000" dirty="0">
              <a:solidFill>
                <a:srgbClr val="FFFFFF"/>
              </a:solidFill>
              <a:latin typeface="Neue Montreal"/>
              <a:ea typeface="Neue Montreal"/>
              <a:cs typeface="Neue Montreal"/>
              <a:sym typeface="Neue Montreal"/>
            </a:endParaRPr>
          </a:p>
          <a:p>
            <a:pPr algn="l">
              <a:lnSpc>
                <a:spcPts val="5100"/>
              </a:lnSpc>
            </a:pPr>
            <a:r>
              <a:rPr lang="en-US" sz="6000" dirty="0" err="1">
                <a:solidFill>
                  <a:srgbClr val="FFFFFF"/>
                </a:solidFill>
                <a:latin typeface="Neue Montreal"/>
                <a:ea typeface="Neue Montreal"/>
                <a:cs typeface="Neue Montreal"/>
                <a:sym typeface="Neue Montreal"/>
              </a:rPr>
              <a:t>konsultacijai</a:t>
            </a:r>
            <a:endParaRPr lang="en-US" sz="6000" dirty="0">
              <a:solidFill>
                <a:srgbClr val="FFFFFF"/>
              </a:solidFill>
              <a:latin typeface="Neue Montreal"/>
              <a:ea typeface="Neue Montreal"/>
              <a:cs typeface="Neue Montreal"/>
              <a:sym typeface="Neue Montreal"/>
            </a:endParaRPr>
          </a:p>
        </p:txBody>
      </p:sp>
    </p:spTree>
    <p:extLst>
      <p:ext uri="{BB962C8B-B14F-4D97-AF65-F5344CB8AC3E}">
        <p14:creationId xmlns:p14="http://schemas.microsoft.com/office/powerpoint/2010/main" val="1422477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9BD01-76D2-2368-E5CC-6F77E4BA8A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E32FE80-9EB6-7C72-40B1-470940E12496}"/>
              </a:ext>
            </a:extLst>
          </p:cNvPr>
          <p:cNvGrpSpPr/>
          <p:nvPr/>
        </p:nvGrpSpPr>
        <p:grpSpPr>
          <a:xfrm>
            <a:off x="3370329" y="2031298"/>
            <a:ext cx="8898894" cy="1103444"/>
            <a:chOff x="0" y="0"/>
            <a:chExt cx="1938479" cy="251626"/>
          </a:xfrm>
        </p:grpSpPr>
        <p:sp>
          <p:nvSpPr>
            <p:cNvPr id="3" name="Freeform 3">
              <a:extLst>
                <a:ext uri="{FF2B5EF4-FFF2-40B4-BE49-F238E27FC236}">
                  <a16:creationId xmlns:a16="http://schemas.microsoft.com/office/drawing/2014/main" id="{FF970F61-E687-4680-2551-ED8839CE0DDE}"/>
                </a:ext>
              </a:extLst>
            </p:cNvPr>
            <p:cNvSpPr/>
            <p:nvPr/>
          </p:nvSpPr>
          <p:spPr>
            <a:xfrm>
              <a:off x="0" y="0"/>
              <a:ext cx="1938479" cy="251626"/>
            </a:xfrm>
            <a:custGeom>
              <a:avLst/>
              <a:gdLst/>
              <a:ahLst/>
              <a:cxnLst/>
              <a:rect l="l" t="t" r="r" b="b"/>
              <a:pathLst>
                <a:path w="1938479" h="251626">
                  <a:moveTo>
                    <a:pt x="0" y="0"/>
                  </a:moveTo>
                  <a:lnTo>
                    <a:pt x="1938479" y="0"/>
                  </a:lnTo>
                  <a:lnTo>
                    <a:pt x="1938479" y="251626"/>
                  </a:lnTo>
                  <a:lnTo>
                    <a:pt x="0" y="251626"/>
                  </a:lnTo>
                  <a:close/>
                </a:path>
              </a:pathLst>
            </a:custGeom>
            <a:solidFill>
              <a:srgbClr val="E16432"/>
            </a:solidFill>
          </p:spPr>
          <p:txBody>
            <a:bodyPr/>
            <a:lstStyle/>
            <a:p>
              <a:endParaRPr lang="lt-LT"/>
            </a:p>
          </p:txBody>
        </p:sp>
        <p:sp>
          <p:nvSpPr>
            <p:cNvPr id="4" name="TextBox 4">
              <a:extLst>
                <a:ext uri="{FF2B5EF4-FFF2-40B4-BE49-F238E27FC236}">
                  <a16:creationId xmlns:a16="http://schemas.microsoft.com/office/drawing/2014/main" id="{01B995E6-5EC3-6E2D-06A0-2CBBB9A2D3FD}"/>
                </a:ext>
              </a:extLst>
            </p:cNvPr>
            <p:cNvSpPr txBox="1"/>
            <p:nvPr/>
          </p:nvSpPr>
          <p:spPr>
            <a:xfrm>
              <a:off x="0" y="-38100"/>
              <a:ext cx="1938479" cy="289726"/>
            </a:xfrm>
            <a:prstGeom prst="rect">
              <a:avLst/>
            </a:prstGeom>
          </p:spPr>
          <p:txBody>
            <a:bodyPr lIns="50801" tIns="50801" rIns="50801" bIns="50801" rtlCol="0" anchor="ctr"/>
            <a:lstStyle/>
            <a:p>
              <a:pPr algn="ctr">
                <a:lnSpc>
                  <a:spcPts val="2660"/>
                </a:lnSpc>
              </a:pPr>
              <a:endParaRPr/>
            </a:p>
          </p:txBody>
        </p:sp>
      </p:grpSp>
      <p:sp>
        <p:nvSpPr>
          <p:cNvPr id="9" name="Freeform 9">
            <a:extLst>
              <a:ext uri="{FF2B5EF4-FFF2-40B4-BE49-F238E27FC236}">
                <a16:creationId xmlns:a16="http://schemas.microsoft.com/office/drawing/2014/main" id="{7FFEDDEA-B36E-5448-6C4B-58AA3CF68290}"/>
              </a:ext>
            </a:extLst>
          </p:cNvPr>
          <p:cNvSpPr/>
          <p:nvPr/>
        </p:nvSpPr>
        <p:spPr>
          <a:xfrm>
            <a:off x="-2599282" y="-357364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97CB9975-93F6-1E58-7CBB-B94E94C6788D}"/>
              </a:ext>
            </a:extLst>
          </p:cNvPr>
          <p:cNvSpPr/>
          <p:nvPr/>
        </p:nvSpPr>
        <p:spPr>
          <a:xfrm rot="-5063340">
            <a:off x="-2832018" y="6869721"/>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9DE2B96B-5D74-F045-7F13-70CA65CC9E2B}"/>
              </a:ext>
            </a:extLst>
          </p:cNvPr>
          <p:cNvSpPr/>
          <p:nvPr/>
        </p:nvSpPr>
        <p:spPr>
          <a:xfrm rot="-703623">
            <a:off x="13397054" y="-2665863"/>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sp>
        <p:nvSpPr>
          <p:cNvPr id="8" name="TextBox 8">
            <a:extLst>
              <a:ext uri="{FF2B5EF4-FFF2-40B4-BE49-F238E27FC236}">
                <a16:creationId xmlns:a16="http://schemas.microsoft.com/office/drawing/2014/main" id="{B1074C91-961A-8554-315D-F336DD90B48A}"/>
              </a:ext>
            </a:extLst>
          </p:cNvPr>
          <p:cNvSpPr txBox="1"/>
          <p:nvPr/>
        </p:nvSpPr>
        <p:spPr>
          <a:xfrm>
            <a:off x="3316699" y="896015"/>
            <a:ext cx="9890255" cy="2153218"/>
          </a:xfrm>
          <a:prstGeom prst="rect">
            <a:avLst/>
          </a:prstGeom>
        </p:spPr>
        <p:txBody>
          <a:bodyPr wrap="square" lIns="0" tIns="0" rIns="0" bIns="0" rtlCol="0" anchor="t">
            <a:spAutoFit/>
          </a:bodyPr>
          <a:lstStyle/>
          <a:p>
            <a:r>
              <a:rPr lang="en-US" sz="7392" dirty="0">
                <a:solidFill>
                  <a:schemeClr val="bg1"/>
                </a:solidFill>
                <a:latin typeface="Neue Montreal"/>
                <a:ea typeface="Neue Montreal"/>
                <a:cs typeface="Neue Montreal"/>
                <a:sym typeface="Neue Montreal"/>
              </a:rPr>
              <a:t> </a:t>
            </a:r>
            <a:r>
              <a:rPr lang="en-US" sz="6600" dirty="0" err="1">
                <a:solidFill>
                  <a:schemeClr val="bg1"/>
                </a:solidFill>
                <a:latin typeface="Neue Montreal Medium" panose="020B0604020202020204" charset="0"/>
                <a:ea typeface="Neue Montreal"/>
                <a:cs typeface="Neue Montreal"/>
                <a:sym typeface="Neue Montreal"/>
              </a:rPr>
              <a:t>Draugaukime</a:t>
            </a:r>
            <a:endParaRPr lang="lt-LT" sz="6600" dirty="0">
              <a:solidFill>
                <a:schemeClr val="bg1"/>
              </a:solidFill>
              <a:latin typeface="Neue Montreal Medium" panose="020B0604020202020204" charset="0"/>
              <a:ea typeface="Neue Montreal"/>
              <a:cs typeface="Neue Montreal"/>
              <a:sym typeface="Neue Montreal"/>
            </a:endParaRPr>
          </a:p>
          <a:p>
            <a:r>
              <a:rPr lang="en-US" sz="6600" dirty="0">
                <a:solidFill>
                  <a:srgbClr val="FFFFFF"/>
                </a:solidFill>
                <a:latin typeface="Neue Montreal Medium" panose="020B0604020202020204" charset="0"/>
                <a:ea typeface="Neue Montreal"/>
                <a:cs typeface="Neue Montreal"/>
                <a:sym typeface="Neue Montreal"/>
              </a:rPr>
              <a:t> </a:t>
            </a:r>
            <a:r>
              <a:rPr lang="en-US" sz="6600" dirty="0" err="1">
                <a:solidFill>
                  <a:srgbClr val="FFFFFF"/>
                </a:solidFill>
                <a:latin typeface="Neue Montreal Medium" panose="020B0604020202020204" charset="0"/>
                <a:ea typeface="Neue Montreal"/>
                <a:cs typeface="Neue Montreal"/>
                <a:sym typeface="Neue Montreal"/>
              </a:rPr>
              <a:t>socialiniuose</a:t>
            </a:r>
            <a:r>
              <a:rPr lang="en-US" sz="6600" dirty="0">
                <a:solidFill>
                  <a:srgbClr val="FFFFFF"/>
                </a:solidFill>
                <a:latin typeface="Neue Montreal Medium" panose="020B0604020202020204" charset="0"/>
                <a:ea typeface="Neue Montreal"/>
                <a:cs typeface="Neue Montreal"/>
                <a:sym typeface="Neue Montreal"/>
              </a:rPr>
              <a:t> </a:t>
            </a:r>
            <a:r>
              <a:rPr lang="en-US" sz="6600" dirty="0" err="1">
                <a:solidFill>
                  <a:srgbClr val="FFFFFF"/>
                </a:solidFill>
                <a:latin typeface="Neue Montreal Medium" panose="020B0604020202020204" charset="0"/>
                <a:ea typeface="Neue Montreal"/>
                <a:cs typeface="Neue Montreal"/>
                <a:sym typeface="Neue Montreal"/>
              </a:rPr>
              <a:t>tinkluose</a:t>
            </a:r>
            <a:endParaRPr lang="en-US" sz="6600" dirty="0">
              <a:solidFill>
                <a:srgbClr val="FFFFFF"/>
              </a:solidFill>
              <a:latin typeface="Neue Montreal Medium" panose="020B0604020202020204" charset="0"/>
              <a:ea typeface="Neue Montreal Bold"/>
              <a:cs typeface="Neue Montreal Bold"/>
              <a:sym typeface="Neue Montreal Bold"/>
            </a:endParaRPr>
          </a:p>
        </p:txBody>
      </p:sp>
      <p:grpSp>
        <p:nvGrpSpPr>
          <p:cNvPr id="5" name="Group 4">
            <a:extLst>
              <a:ext uri="{FF2B5EF4-FFF2-40B4-BE49-F238E27FC236}">
                <a16:creationId xmlns:a16="http://schemas.microsoft.com/office/drawing/2014/main" id="{BC2E1C1D-173D-4844-A19A-D86598C01627}"/>
              </a:ext>
            </a:extLst>
          </p:cNvPr>
          <p:cNvGrpSpPr/>
          <p:nvPr/>
        </p:nvGrpSpPr>
        <p:grpSpPr>
          <a:xfrm>
            <a:off x="3370329" y="3551149"/>
            <a:ext cx="51732087" cy="29148314"/>
            <a:chOff x="2811422" y="1967742"/>
            <a:chExt cx="34488058" cy="19432209"/>
          </a:xfrm>
        </p:grpSpPr>
        <p:sp>
          <p:nvSpPr>
            <p:cNvPr id="14" name="Text Placeholder 4">
              <a:extLst>
                <a:ext uri="{FF2B5EF4-FFF2-40B4-BE49-F238E27FC236}">
                  <a16:creationId xmlns:a16="http://schemas.microsoft.com/office/drawing/2014/main" id="{71F67F2B-7B16-4666-9C24-FF6E01E0239A}"/>
                </a:ext>
              </a:extLst>
            </p:cNvPr>
            <p:cNvSpPr txBox="1">
              <a:spLocks/>
            </p:cNvSpPr>
            <p:nvPr/>
          </p:nvSpPr>
          <p:spPr>
            <a:xfrm>
              <a:off x="2811422" y="1967742"/>
              <a:ext cx="34488058" cy="19432209"/>
            </a:xfrm>
            <a:prstGeom prst="rect">
              <a:avLst/>
            </a:prstGeom>
          </p:spPr>
          <p:txBody>
            <a:bodyPr/>
            <a:lstStyle>
              <a:defPPr>
                <a:defRPr lang="en-LT"/>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1" dirty="0">
                  <a:solidFill>
                    <a:schemeClr val="bg2"/>
                  </a:solidFill>
                </a:rPr>
                <a:t>	</a:t>
              </a:r>
              <a:r>
                <a:rPr lang="lt-LT" sz="3600" dirty="0" err="1">
                  <a:solidFill>
                    <a:schemeClr val="bg1"/>
                  </a:solidFill>
                </a:rPr>
                <a:t>MykoloRomerioUniversitetas</a:t>
              </a:r>
              <a:endParaRPr lang="lt-LT" sz="3600" dirty="0">
                <a:solidFill>
                  <a:schemeClr val="bg1"/>
                </a:solidFill>
              </a:endParaRPr>
            </a:p>
            <a:p>
              <a:pPr marL="0" indent="0">
                <a:lnSpc>
                  <a:spcPct val="100000"/>
                </a:lnSpc>
                <a:buNone/>
              </a:pPr>
              <a:r>
                <a:rPr lang="en-US" sz="3600" dirty="0">
                  <a:solidFill>
                    <a:schemeClr val="bg1"/>
                  </a:solidFill>
                </a:rPr>
                <a:t>	</a:t>
              </a:r>
              <a:r>
                <a:rPr lang="en-US" sz="3600" dirty="0" err="1">
                  <a:solidFill>
                    <a:schemeClr val="bg1"/>
                  </a:solidFill>
                </a:rPr>
                <a:t>mru.universitetas</a:t>
              </a:r>
              <a:endParaRPr lang="lt-LT" sz="3600" dirty="0">
                <a:solidFill>
                  <a:schemeClr val="bg1"/>
                </a:solidFill>
              </a:endParaRPr>
            </a:p>
            <a:p>
              <a:pPr marL="0" indent="0">
                <a:lnSpc>
                  <a:spcPct val="100000"/>
                </a:lnSpc>
                <a:buNone/>
              </a:pPr>
              <a:r>
                <a:rPr lang="en-US" sz="3600" dirty="0">
                  <a:solidFill>
                    <a:schemeClr val="bg1"/>
                  </a:solidFill>
                </a:rPr>
                <a:t>	Mykolas </a:t>
              </a:r>
              <a:r>
                <a:rPr lang="en-US" sz="3600" dirty="0" err="1">
                  <a:solidFill>
                    <a:schemeClr val="bg1"/>
                  </a:solidFill>
                </a:rPr>
                <a:t>Romeris</a:t>
              </a:r>
              <a:r>
                <a:rPr lang="en-US" sz="3600" dirty="0">
                  <a:solidFill>
                    <a:schemeClr val="bg1"/>
                  </a:solidFill>
                </a:rPr>
                <a:t> University</a:t>
              </a:r>
              <a:endParaRPr lang="lt-LT" sz="3600" dirty="0">
                <a:solidFill>
                  <a:schemeClr val="bg1"/>
                </a:solidFill>
              </a:endParaRPr>
            </a:p>
            <a:p>
              <a:pPr marL="0" indent="0">
                <a:lnSpc>
                  <a:spcPct val="100000"/>
                </a:lnSpc>
                <a:buNone/>
              </a:pPr>
              <a:r>
                <a:rPr lang="en-US" sz="3600" dirty="0">
                  <a:solidFill>
                    <a:schemeClr val="bg1"/>
                  </a:solidFill>
                </a:rPr>
                <a:t>	Mykolas </a:t>
              </a:r>
              <a:r>
                <a:rPr lang="en-US" sz="3600" dirty="0" err="1">
                  <a:solidFill>
                    <a:schemeClr val="bg1"/>
                  </a:solidFill>
                </a:rPr>
                <a:t>Romeris</a:t>
              </a:r>
              <a:r>
                <a:rPr lang="en-US" sz="3600" dirty="0">
                  <a:solidFill>
                    <a:schemeClr val="bg1"/>
                  </a:solidFill>
                </a:rPr>
                <a:t> </a:t>
              </a:r>
              <a:r>
                <a:rPr lang="en-US" sz="3600" dirty="0" err="1">
                  <a:solidFill>
                    <a:schemeClr val="bg1"/>
                  </a:solidFill>
                </a:rPr>
                <a:t>Univeristy</a:t>
              </a:r>
              <a:endParaRPr lang="lt-LT" sz="3600" dirty="0">
                <a:solidFill>
                  <a:schemeClr val="bg1"/>
                </a:solidFill>
              </a:endParaRPr>
            </a:p>
          </p:txBody>
        </p:sp>
        <p:pic>
          <p:nvPicPr>
            <p:cNvPr id="2052" name="Picture 4">
              <a:extLst>
                <a:ext uri="{FF2B5EF4-FFF2-40B4-BE49-F238E27FC236}">
                  <a16:creationId xmlns:a16="http://schemas.microsoft.com/office/drawing/2014/main" id="{16824292-7FDB-00D6-9226-1175D62C7DB4}"/>
                </a:ext>
              </a:extLst>
            </p:cNvPr>
            <p:cNvPicPr>
              <a:picLocks noChangeAspect="1" noChangeArrowheads="1"/>
            </p:cNvPicPr>
            <p:nvPr/>
          </p:nvPicPr>
          <p:blipFill>
            <a:blip r:embed="rId9">
              <a:grayscl/>
              <a:extLst>
                <a:ext uri="{BEBA8EAE-BF5A-486C-A8C5-ECC9F3942E4B}">
                  <a14:imgProps xmlns:a14="http://schemas.microsoft.com/office/drawing/2010/main">
                    <a14:imgLayer r:embed="rId10">
                      <a14:imgEffect>
                        <a14:colorTemperature colorTemp="6510"/>
                      </a14:imgEffect>
                    </a14:imgLayer>
                  </a14:imgProps>
                </a:ext>
                <a:ext uri="{28A0092B-C50C-407E-A947-70E740481C1C}">
                  <a14:useLocalDpi xmlns:a14="http://schemas.microsoft.com/office/drawing/2010/main" val="0"/>
                </a:ext>
              </a:extLst>
            </a:blip>
            <a:srcRect/>
            <a:stretch>
              <a:fillRect/>
            </a:stretch>
          </p:blipFill>
          <p:spPr bwMode="auto">
            <a:xfrm>
              <a:off x="2997200" y="2482097"/>
              <a:ext cx="343568" cy="326390"/>
            </a:xfrm>
            <a:prstGeom prst="rect">
              <a:avLst/>
            </a:prstGeom>
            <a:noFill/>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E554FE2-84F0-2D89-1F6D-662E9BE88C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8603" y="2920809"/>
              <a:ext cx="343568" cy="343568"/>
            </a:xfrm>
            <a:prstGeom prst="rect">
              <a:avLst/>
            </a:prstGeom>
            <a:noFill/>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68FDD4D8-C792-3825-3908-EC16128D97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8603" y="3384464"/>
              <a:ext cx="343568" cy="343568"/>
            </a:xfrm>
            <a:prstGeom prst="rect">
              <a:avLst/>
            </a:prstGeom>
            <a:noFill/>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grpSp>
      <p:sp>
        <p:nvSpPr>
          <p:cNvPr id="17" name="Text Placeholder 1">
            <a:extLst>
              <a:ext uri="{FF2B5EF4-FFF2-40B4-BE49-F238E27FC236}">
                <a16:creationId xmlns:a16="http://schemas.microsoft.com/office/drawing/2014/main" id="{F1018CE3-3FEE-AA3F-61BA-59435743730B}"/>
              </a:ext>
            </a:extLst>
          </p:cNvPr>
          <p:cNvSpPr>
            <a:spLocks noGrp="1"/>
          </p:cNvSpPr>
          <p:nvPr/>
        </p:nvSpPr>
        <p:spPr>
          <a:xfrm>
            <a:off x="2588692" y="8818583"/>
            <a:ext cx="3468176" cy="1138247"/>
          </a:xfrm>
          <a:prstGeom prst="rect">
            <a:avLst/>
          </a:prstGeom>
        </p:spPr>
        <p:txBody>
          <a:bodyPr vert="horz" lIns="91440" tIns="45720" rIns="91440" bIns="45720" rtlCol="0">
            <a:normAutofit/>
          </a:bodyPr>
          <a:lstStyle>
            <a:lvl1pPr marL="0" indent="0" algn="l" defTabSz="914400" rtl="0" eaLnBrk="1" latinLnBrk="0" hangingPunct="1">
              <a:lnSpc>
                <a:spcPts val="1320"/>
              </a:lnSpc>
              <a:spcBef>
                <a:spcPts val="0"/>
              </a:spcBef>
              <a:buFont typeface="Arial" panose="020B0604020202020204" pitchFamily="34" charset="0"/>
              <a:buNone/>
              <a:defRPr sz="11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lt-LT" sz="1800" dirty="0">
                <a:solidFill>
                  <a:schemeClr val="bg2"/>
                </a:solidFill>
              </a:rPr>
              <a:t>Mykolo Romerio universitetas</a:t>
            </a:r>
          </a:p>
          <a:p>
            <a:pPr lvl="0">
              <a:lnSpc>
                <a:spcPct val="100000"/>
              </a:lnSpc>
            </a:pPr>
            <a:r>
              <a:rPr lang="lt-LT" sz="1800" dirty="0">
                <a:solidFill>
                  <a:schemeClr val="bg2"/>
                </a:solidFill>
              </a:rPr>
              <a:t>Ateities g. 20, Vilnius</a:t>
            </a:r>
            <a:br>
              <a:rPr lang="lt-LT" sz="1800" dirty="0">
                <a:solidFill>
                  <a:schemeClr val="bg2"/>
                </a:solidFill>
              </a:rPr>
            </a:br>
            <a:endParaRPr lang="en-LT" sz="1800" dirty="0">
              <a:solidFill>
                <a:schemeClr val="bg2"/>
              </a:solidFill>
            </a:endParaRPr>
          </a:p>
        </p:txBody>
      </p:sp>
      <p:sp>
        <p:nvSpPr>
          <p:cNvPr id="18" name="Text Placeholder 1">
            <a:extLst>
              <a:ext uri="{FF2B5EF4-FFF2-40B4-BE49-F238E27FC236}">
                <a16:creationId xmlns:a16="http://schemas.microsoft.com/office/drawing/2014/main" id="{7FF40B23-E643-CBF8-2CCF-C5174D073DF9}"/>
              </a:ext>
            </a:extLst>
          </p:cNvPr>
          <p:cNvSpPr>
            <a:spLocks noGrp="1"/>
          </p:cNvSpPr>
          <p:nvPr/>
        </p:nvSpPr>
        <p:spPr>
          <a:xfrm>
            <a:off x="6617759" y="8831530"/>
            <a:ext cx="3468176" cy="1138247"/>
          </a:xfrm>
          <a:prstGeom prst="rect">
            <a:avLst/>
          </a:prstGeom>
        </p:spPr>
        <p:txBody>
          <a:bodyPr vert="horz" lIns="91440" tIns="45720" rIns="91440" bIns="45720" rtlCol="0">
            <a:normAutofit/>
          </a:bodyPr>
          <a:lstStyle>
            <a:lvl1pPr marL="0" indent="0" algn="l" defTabSz="914400" rtl="0" eaLnBrk="1" latinLnBrk="0" hangingPunct="1">
              <a:lnSpc>
                <a:spcPts val="1320"/>
              </a:lnSpc>
              <a:spcBef>
                <a:spcPts val="0"/>
              </a:spcBef>
              <a:buFont typeface="Arial" panose="020B0604020202020204" pitchFamily="34" charset="0"/>
              <a:buNone/>
              <a:defRPr sz="11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lt-LT" sz="1800" dirty="0">
                <a:solidFill>
                  <a:schemeClr val="bg2"/>
                </a:solidFill>
              </a:rPr>
              <a:t>Mykolo Romerio universiteto Sūduvos akademija</a:t>
            </a:r>
          </a:p>
          <a:p>
            <a:pPr lvl="0">
              <a:lnSpc>
                <a:spcPct val="100000"/>
              </a:lnSpc>
            </a:pPr>
            <a:r>
              <a:rPr lang="lt-LT" sz="1800" dirty="0">
                <a:solidFill>
                  <a:schemeClr val="bg2"/>
                </a:solidFill>
              </a:rPr>
              <a:t>P. Armino g. 9</a:t>
            </a:r>
            <a:r>
              <a:rPr lang="en-GB" sz="1800" dirty="0">
                <a:solidFill>
                  <a:schemeClr val="bg2"/>
                </a:solidFill>
              </a:rPr>
              <a:t>2</a:t>
            </a:r>
            <a:r>
              <a:rPr lang="lt-LT" sz="1800" dirty="0">
                <a:solidFill>
                  <a:schemeClr val="bg2"/>
                </a:solidFill>
              </a:rPr>
              <a:t>, </a:t>
            </a:r>
            <a:r>
              <a:rPr lang="en-GB" sz="1800" dirty="0" err="1">
                <a:solidFill>
                  <a:schemeClr val="bg2"/>
                </a:solidFill>
              </a:rPr>
              <a:t>Marijampol</a:t>
            </a:r>
            <a:r>
              <a:rPr lang="lt-LT" sz="1800" dirty="0">
                <a:solidFill>
                  <a:schemeClr val="bg2"/>
                </a:solidFill>
              </a:rPr>
              <a:t>ė</a:t>
            </a:r>
            <a:endParaRPr lang="en-LT" sz="1800" dirty="0">
              <a:solidFill>
                <a:schemeClr val="bg2"/>
              </a:solidFill>
            </a:endParaRPr>
          </a:p>
        </p:txBody>
      </p:sp>
      <p:sp>
        <p:nvSpPr>
          <p:cNvPr id="20" name="Text Placeholder 1">
            <a:extLst>
              <a:ext uri="{FF2B5EF4-FFF2-40B4-BE49-F238E27FC236}">
                <a16:creationId xmlns:a16="http://schemas.microsoft.com/office/drawing/2014/main" id="{836EF6E7-3179-42A5-B8DC-D2AD3FAB642B}"/>
              </a:ext>
            </a:extLst>
          </p:cNvPr>
          <p:cNvSpPr>
            <a:spLocks noGrp="1"/>
          </p:cNvSpPr>
          <p:nvPr/>
        </p:nvSpPr>
        <p:spPr>
          <a:xfrm>
            <a:off x="11207717" y="8787530"/>
            <a:ext cx="3468176" cy="1138247"/>
          </a:xfrm>
          <a:prstGeom prst="rect">
            <a:avLst/>
          </a:prstGeom>
        </p:spPr>
        <p:txBody>
          <a:bodyPr vert="horz" lIns="91440" tIns="45720" rIns="91440" bIns="45720" rtlCol="0">
            <a:normAutofit/>
          </a:bodyPr>
          <a:lstStyle>
            <a:lvl1pPr marL="0" indent="0" algn="l" defTabSz="914400" rtl="0" eaLnBrk="1" latinLnBrk="0" hangingPunct="1">
              <a:lnSpc>
                <a:spcPts val="1320"/>
              </a:lnSpc>
              <a:spcBef>
                <a:spcPts val="0"/>
              </a:spcBef>
              <a:buFont typeface="Arial" panose="020B0604020202020204" pitchFamily="34" charset="0"/>
              <a:buNone/>
              <a:defRPr sz="11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lt-LT" sz="1800" dirty="0">
                <a:solidFill>
                  <a:schemeClr val="bg2"/>
                </a:solidFill>
              </a:rPr>
              <a:t>Mykolo Romerio universiteto Viešojo saugumo akademija</a:t>
            </a:r>
          </a:p>
          <a:p>
            <a:pPr lvl="0">
              <a:lnSpc>
                <a:spcPct val="100000"/>
              </a:lnSpc>
            </a:pPr>
            <a:r>
              <a:rPr lang="fi-FI" sz="1800" dirty="0">
                <a:solidFill>
                  <a:schemeClr val="bg2"/>
                </a:solidFill>
              </a:rPr>
              <a:t>V. Putvinskio g. 70, Kaunas</a:t>
            </a:r>
            <a:endParaRPr lang="en-LT" sz="1800" dirty="0">
              <a:solidFill>
                <a:schemeClr val="bg2"/>
              </a:solidFill>
            </a:endParaRPr>
          </a:p>
        </p:txBody>
      </p:sp>
      <p:pic>
        <p:nvPicPr>
          <p:cNvPr id="21" name="Picture 20">
            <a:extLst>
              <a:ext uri="{FF2B5EF4-FFF2-40B4-BE49-F238E27FC236}">
                <a16:creationId xmlns:a16="http://schemas.microsoft.com/office/drawing/2014/main" id="{7936085A-52FD-4E8E-AB6D-191685FB6B3D}"/>
              </a:ext>
            </a:extLst>
          </p:cNvPr>
          <p:cNvPicPr>
            <a:picLocks noChangeAspect="1"/>
          </p:cNvPicPr>
          <p:nvPr/>
        </p:nvPicPr>
        <p:blipFill>
          <a:blip r:embed="rId13"/>
          <a:stretch>
            <a:fillRect/>
          </a:stretch>
        </p:blipFill>
        <p:spPr>
          <a:xfrm>
            <a:off x="15674599" y="8756225"/>
            <a:ext cx="1688042" cy="1208282"/>
          </a:xfrm>
          <a:prstGeom prst="rect">
            <a:avLst/>
          </a:prstGeom>
        </p:spPr>
      </p:pic>
      <p:pic>
        <p:nvPicPr>
          <p:cNvPr id="22" name="Picture 21">
            <a:extLst>
              <a:ext uri="{FF2B5EF4-FFF2-40B4-BE49-F238E27FC236}">
                <a16:creationId xmlns:a16="http://schemas.microsoft.com/office/drawing/2014/main" id="{9FA6515F-3FF7-4412-B54F-783FA8D6747C}"/>
              </a:ext>
            </a:extLst>
          </p:cNvPr>
          <p:cNvPicPr>
            <a:picLocks noChangeAspect="1"/>
          </p:cNvPicPr>
          <p:nvPr/>
        </p:nvPicPr>
        <p:blipFill>
          <a:blip r:embed="rId14"/>
          <a:stretch>
            <a:fillRect/>
          </a:stretch>
        </p:blipFill>
        <p:spPr>
          <a:xfrm>
            <a:off x="13266862" y="4754013"/>
            <a:ext cx="2818062" cy="2818062"/>
          </a:xfrm>
          <a:prstGeom prst="rect">
            <a:avLst/>
          </a:prstGeom>
        </p:spPr>
      </p:pic>
      <p:sp>
        <p:nvSpPr>
          <p:cNvPr id="23" name="TextBox 22">
            <a:extLst>
              <a:ext uri="{FF2B5EF4-FFF2-40B4-BE49-F238E27FC236}">
                <a16:creationId xmlns:a16="http://schemas.microsoft.com/office/drawing/2014/main" id="{5BB86E66-B12B-44DB-BACB-476C13E2AB47}"/>
              </a:ext>
            </a:extLst>
          </p:cNvPr>
          <p:cNvSpPr txBox="1"/>
          <p:nvPr/>
        </p:nvSpPr>
        <p:spPr>
          <a:xfrm>
            <a:off x="13106991" y="4164641"/>
            <a:ext cx="3728622" cy="507831"/>
          </a:xfrm>
          <a:prstGeom prst="rect">
            <a:avLst/>
          </a:prstGeom>
          <a:noFill/>
        </p:spPr>
        <p:txBody>
          <a:bodyPr wrap="square" rtlCol="0">
            <a:spAutoFit/>
          </a:bodyPr>
          <a:lstStyle/>
          <a:p>
            <a:r>
              <a:rPr lang="lt-LT" sz="2700" dirty="0">
                <a:solidFill>
                  <a:schemeClr val="bg1"/>
                </a:solidFill>
                <a:latin typeface="+mj-lt"/>
              </a:rPr>
              <a:t>Sek MRU naujienlaiškį</a:t>
            </a:r>
          </a:p>
        </p:txBody>
      </p:sp>
      <p:pic>
        <p:nvPicPr>
          <p:cNvPr id="24" name="image5.png">
            <a:hlinkClick r:id="rId15"/>
            <a:extLst>
              <a:ext uri="{FF2B5EF4-FFF2-40B4-BE49-F238E27FC236}">
                <a16:creationId xmlns:a16="http://schemas.microsoft.com/office/drawing/2014/main" id="{3F2BBC32-5EC6-47F5-A03C-4BA3D9E8C70E}"/>
              </a:ext>
            </a:extLst>
          </p:cNvPr>
          <p:cNvPicPr/>
          <p:nvPr/>
        </p:nvPicPr>
        <p:blipFill>
          <a:blip r:embed="rId16"/>
          <a:srcRect/>
          <a:stretch>
            <a:fillRect/>
          </a:stretch>
        </p:blipFill>
        <p:spPr>
          <a:xfrm>
            <a:off x="3648996" y="3647364"/>
            <a:ext cx="490658" cy="489585"/>
          </a:xfrm>
          <a:prstGeom prst="rect">
            <a:avLst/>
          </a:prstGeom>
          <a:ln/>
        </p:spPr>
      </p:pic>
    </p:spTree>
    <p:extLst>
      <p:ext uri="{BB962C8B-B14F-4D97-AF65-F5344CB8AC3E}">
        <p14:creationId xmlns:p14="http://schemas.microsoft.com/office/powerpoint/2010/main" val="1799238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286346-E743-4E17-B459-AFCAA8219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Freeform 2"/>
          <p:cNvSpPr/>
          <p:nvPr/>
        </p:nvSpPr>
        <p:spPr>
          <a:xfrm>
            <a:off x="14036885" y="5439914"/>
            <a:ext cx="6444830" cy="6332045"/>
          </a:xfrm>
          <a:custGeom>
            <a:avLst/>
            <a:gdLst/>
            <a:ahLst/>
            <a:cxnLst/>
            <a:rect l="l" t="t" r="r" b="b"/>
            <a:pathLst>
              <a:path w="6444830" h="6332045">
                <a:moveTo>
                  <a:pt x="0" y="0"/>
                </a:moveTo>
                <a:lnTo>
                  <a:pt x="6444830" y="0"/>
                </a:lnTo>
                <a:lnTo>
                  <a:pt x="6444830" y="6332046"/>
                </a:lnTo>
                <a:lnTo>
                  <a:pt x="0" y="6332046"/>
                </a:lnTo>
                <a:lnTo>
                  <a:pt x="0" y="0"/>
                </a:lnTo>
                <a:close/>
              </a:path>
            </a:pathLst>
          </a:custGeom>
          <a:blipFill>
            <a:blip r:embed="rId3">
              <a:alphaModFix amt="9999"/>
            </a:blip>
            <a:stretch>
              <a:fillRect/>
            </a:stretch>
          </a:blipFill>
        </p:spPr>
      </p:sp>
      <p:sp>
        <p:nvSpPr>
          <p:cNvPr id="3" name="Freeform 3"/>
          <p:cNvSpPr/>
          <p:nvPr/>
        </p:nvSpPr>
        <p:spPr>
          <a:xfrm>
            <a:off x="2366997" y="3139238"/>
            <a:ext cx="5715744" cy="4008525"/>
          </a:xfrm>
          <a:custGeom>
            <a:avLst/>
            <a:gdLst/>
            <a:ahLst/>
            <a:cxnLst/>
            <a:rect l="l" t="t" r="r" b="b"/>
            <a:pathLst>
              <a:path w="5715744" h="4008525">
                <a:moveTo>
                  <a:pt x="0" y="0"/>
                </a:moveTo>
                <a:lnTo>
                  <a:pt x="5715744" y="0"/>
                </a:lnTo>
                <a:lnTo>
                  <a:pt x="5715744" y="4008524"/>
                </a:lnTo>
                <a:lnTo>
                  <a:pt x="0" y="40085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366997" y="8558312"/>
            <a:ext cx="2645473" cy="663195"/>
          </a:xfrm>
          <a:prstGeom prst="rect">
            <a:avLst/>
          </a:prstGeom>
        </p:spPr>
        <p:txBody>
          <a:bodyPr lIns="0" tIns="0" rIns="0" bIns="0" rtlCol="0" anchor="t">
            <a:spAutoFit/>
          </a:bodyPr>
          <a:lstStyle/>
          <a:p>
            <a:pPr algn="just">
              <a:lnSpc>
                <a:spcPts val="5564"/>
              </a:lnSpc>
            </a:pPr>
            <a:r>
              <a:rPr lang="en-US" sz="4280" b="1" spc="179" dirty="0">
                <a:solidFill>
                  <a:srgbClr val="FFFFFF"/>
                </a:solidFill>
                <a:latin typeface="Neue Montreal Medium" panose="00000600000000000000" pitchFamily="50" charset="-70"/>
                <a:ea typeface="Neue Montreal Bold"/>
                <a:cs typeface="Arial" panose="020B0604020202020204" pitchFamily="34" charset="0"/>
                <a:sym typeface="Neue Montreal Bold"/>
              </a:rPr>
              <a:t>mruni.eu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036885" y="5439914"/>
            <a:ext cx="6444830" cy="6332045"/>
          </a:xfrm>
          <a:custGeom>
            <a:avLst/>
            <a:gdLst/>
            <a:ahLst/>
            <a:cxnLst/>
            <a:rect l="l" t="t" r="r" b="b"/>
            <a:pathLst>
              <a:path w="6444830" h="6332045">
                <a:moveTo>
                  <a:pt x="0" y="0"/>
                </a:moveTo>
                <a:lnTo>
                  <a:pt x="6444830" y="0"/>
                </a:lnTo>
                <a:lnTo>
                  <a:pt x="6444830" y="6332046"/>
                </a:lnTo>
                <a:lnTo>
                  <a:pt x="0" y="6332046"/>
                </a:lnTo>
                <a:lnTo>
                  <a:pt x="0" y="0"/>
                </a:lnTo>
                <a:close/>
              </a:path>
            </a:pathLst>
          </a:custGeom>
          <a:blipFill>
            <a:blip r:embed="rId2">
              <a:alphaModFix amt="9999"/>
            </a:blip>
            <a:stretch>
              <a:fillRect/>
            </a:stretch>
          </a:blipFill>
        </p:spPr>
      </p:sp>
      <p:sp>
        <p:nvSpPr>
          <p:cNvPr id="8" name="Freeform 8"/>
          <p:cNvSpPr/>
          <p:nvPr/>
        </p:nvSpPr>
        <p:spPr>
          <a:xfrm>
            <a:off x="930367" y="8420269"/>
            <a:ext cx="2463820" cy="808340"/>
          </a:xfrm>
          <a:custGeom>
            <a:avLst/>
            <a:gdLst/>
            <a:ahLst/>
            <a:cxnLst/>
            <a:rect l="l" t="t" r="r" b="b"/>
            <a:pathLst>
              <a:path w="2463820" h="808340">
                <a:moveTo>
                  <a:pt x="0" y="0"/>
                </a:moveTo>
                <a:lnTo>
                  <a:pt x="2463820" y="0"/>
                </a:lnTo>
                <a:lnTo>
                  <a:pt x="2463820" y="808340"/>
                </a:lnTo>
                <a:lnTo>
                  <a:pt x="0" y="808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930366" y="9384317"/>
            <a:ext cx="2727233" cy="457305"/>
          </a:xfrm>
          <a:prstGeom prst="rect">
            <a:avLst/>
          </a:prstGeom>
        </p:spPr>
        <p:txBody>
          <a:bodyPr wrap="square" lIns="0" tIns="0" rIns="0" bIns="0" rtlCol="0" anchor="t">
            <a:spAutoFit/>
          </a:bodyPr>
          <a:lstStyle/>
          <a:p>
            <a:pPr algn="just">
              <a:lnSpc>
                <a:spcPts val="3900"/>
              </a:lnSpc>
            </a:pPr>
            <a:r>
              <a:rPr lang="lt-LT" sz="2800" b="1" spc="126" dirty="0">
                <a:solidFill>
                  <a:srgbClr val="FFFFFF"/>
                </a:solidFill>
                <a:latin typeface="Neue Montreal Medium" panose="00000600000000000000" pitchFamily="50" charset="-70"/>
                <a:ea typeface="Neue Montreal Bold"/>
                <a:cs typeface="Neue Montreal Bold"/>
                <a:sym typeface="Neue Montreal Bold"/>
              </a:rPr>
              <a:t>www.</a:t>
            </a:r>
            <a:r>
              <a:rPr lang="en-US" sz="2800" b="1" spc="126" dirty="0">
                <a:solidFill>
                  <a:srgbClr val="FFFFFF"/>
                </a:solidFill>
                <a:latin typeface="Neue Montreal Medium" panose="00000600000000000000" pitchFamily="50" charset="-70"/>
                <a:ea typeface="Neue Montreal Bold"/>
                <a:cs typeface="Neue Montreal Bold"/>
                <a:sym typeface="Neue Montreal Bold"/>
              </a:rPr>
              <a:t>mruni.eu</a:t>
            </a:r>
          </a:p>
        </p:txBody>
      </p:sp>
      <p:sp>
        <p:nvSpPr>
          <p:cNvPr id="4" name="Text Placeholder 1">
            <a:extLst>
              <a:ext uri="{FF2B5EF4-FFF2-40B4-BE49-F238E27FC236}">
                <a16:creationId xmlns:a16="http://schemas.microsoft.com/office/drawing/2014/main" id="{1EBE7423-9CC4-21E3-2120-43803A7F24F8}"/>
              </a:ext>
            </a:extLst>
          </p:cNvPr>
          <p:cNvSpPr txBox="1">
            <a:spLocks/>
          </p:cNvSpPr>
          <p:nvPr/>
        </p:nvSpPr>
        <p:spPr>
          <a:xfrm>
            <a:off x="2784411" y="3390900"/>
            <a:ext cx="12336247" cy="24180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chemeClr val="bg1"/>
                </a:solidFill>
                <a:latin typeface="Calibri" panose="020F0502020204030204" pitchFamily="34" charset="0"/>
                <a:cs typeface="Calibri" panose="020F0502020204030204" pitchFamily="34" charset="0"/>
              </a:rPr>
              <a:t>KONKURSINIO BALO FORMAVIMO PRINCIPAI</a:t>
            </a:r>
          </a:p>
        </p:txBody>
      </p:sp>
    </p:spTree>
    <p:extLst>
      <p:ext uri="{BB962C8B-B14F-4D97-AF65-F5344CB8AC3E}">
        <p14:creationId xmlns:p14="http://schemas.microsoft.com/office/powerpoint/2010/main" val="63835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Rectangle: Rounded Corners 1">
            <a:extLst>
              <a:ext uri="{FF2B5EF4-FFF2-40B4-BE49-F238E27FC236}">
                <a16:creationId xmlns:a16="http://schemas.microsoft.com/office/drawing/2014/main" id="{FE647F79-A8C5-D462-DB84-267954FCAC16}"/>
              </a:ext>
            </a:extLst>
          </p:cNvPr>
          <p:cNvSpPr/>
          <p:nvPr/>
        </p:nvSpPr>
        <p:spPr>
          <a:xfrm>
            <a:off x="5977598" y="649840"/>
            <a:ext cx="5322961" cy="1064659"/>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6000" b="1" dirty="0">
                <a:solidFill>
                  <a:schemeClr val="bg1"/>
                </a:solidFill>
                <a:latin typeface="Calibri" panose="020F0502020204030204" pitchFamily="34" charset="0"/>
                <a:cs typeface="Calibri" panose="020F0502020204030204" pitchFamily="34" charset="0"/>
              </a:rPr>
              <a:t>Mokslų kryptis </a:t>
            </a:r>
          </a:p>
        </p:txBody>
      </p:sp>
      <p:sp>
        <p:nvSpPr>
          <p:cNvPr id="3" name="Rounded Rectangle 4">
            <a:extLst>
              <a:ext uri="{FF2B5EF4-FFF2-40B4-BE49-F238E27FC236}">
                <a16:creationId xmlns:a16="http://schemas.microsoft.com/office/drawing/2014/main" id="{AF4ECEFF-7227-7141-1DE4-A07A9A44D515}"/>
              </a:ext>
            </a:extLst>
          </p:cNvPr>
          <p:cNvSpPr/>
          <p:nvPr/>
        </p:nvSpPr>
        <p:spPr>
          <a:xfrm>
            <a:off x="5135692" y="6743700"/>
            <a:ext cx="7086600" cy="1115568"/>
          </a:xfrm>
          <a:prstGeom prst="roundRect">
            <a:avLst/>
          </a:prstGeom>
          <a:noFill/>
          <a:ln>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6000" b="1" dirty="0">
                <a:solidFill>
                  <a:schemeClr val="bg1"/>
                </a:solidFill>
                <a:latin typeface="Calibri" panose="020F0502020204030204" pitchFamily="34" charset="0"/>
                <a:cs typeface="Calibri" panose="020F0502020204030204" pitchFamily="34" charset="0"/>
              </a:rPr>
              <a:t>Studijų programos</a:t>
            </a:r>
          </a:p>
        </p:txBody>
      </p:sp>
      <p:sp>
        <p:nvSpPr>
          <p:cNvPr id="4" name="Rectangle: Rounded Corners 3">
            <a:extLst>
              <a:ext uri="{FF2B5EF4-FFF2-40B4-BE49-F238E27FC236}">
                <a16:creationId xmlns:a16="http://schemas.microsoft.com/office/drawing/2014/main" id="{01B5B7B8-6D7A-48FE-C655-BB6BD5684987}"/>
              </a:ext>
            </a:extLst>
          </p:cNvPr>
          <p:cNvSpPr/>
          <p:nvPr/>
        </p:nvSpPr>
        <p:spPr>
          <a:xfrm>
            <a:off x="4267200" y="3272056"/>
            <a:ext cx="8925946" cy="2060644"/>
          </a:xfrm>
          <a:prstGeom prst="round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6000" b="1" dirty="0">
                <a:solidFill>
                  <a:schemeClr val="bg1"/>
                </a:solidFill>
                <a:latin typeface="Calibri" panose="020F0502020204030204" pitchFamily="34" charset="0"/>
                <a:cs typeface="Calibri" panose="020F0502020204030204" pitchFamily="34" charset="0"/>
              </a:rPr>
              <a:t>Studijų kryptis arba studijų  krypčių grupė </a:t>
            </a:r>
          </a:p>
        </p:txBody>
      </p:sp>
      <p:sp>
        <p:nvSpPr>
          <p:cNvPr id="6" name="Down Arrow 12">
            <a:extLst>
              <a:ext uri="{FF2B5EF4-FFF2-40B4-BE49-F238E27FC236}">
                <a16:creationId xmlns:a16="http://schemas.microsoft.com/office/drawing/2014/main" id="{095F5890-4258-61C2-E77E-F84CA93BAFFB}"/>
              </a:ext>
            </a:extLst>
          </p:cNvPr>
          <p:cNvSpPr/>
          <p:nvPr/>
        </p:nvSpPr>
        <p:spPr>
          <a:xfrm>
            <a:off x="8426964" y="2058777"/>
            <a:ext cx="504056" cy="773734"/>
          </a:xfrm>
          <a:prstGeom prst="downArrow">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6000">
              <a:solidFill>
                <a:schemeClr val="bg1"/>
              </a:solidFill>
              <a:latin typeface="Calibri" panose="020F0502020204030204" pitchFamily="34" charset="0"/>
              <a:cs typeface="Calibri" panose="020F0502020204030204" pitchFamily="34" charset="0"/>
            </a:endParaRPr>
          </a:p>
        </p:txBody>
      </p:sp>
      <p:sp>
        <p:nvSpPr>
          <p:cNvPr id="7" name="Down Arrow 12">
            <a:extLst>
              <a:ext uri="{FF2B5EF4-FFF2-40B4-BE49-F238E27FC236}">
                <a16:creationId xmlns:a16="http://schemas.microsoft.com/office/drawing/2014/main" id="{90FE7D7B-BC4F-710C-9EBC-CB2C918BAC29}"/>
              </a:ext>
            </a:extLst>
          </p:cNvPr>
          <p:cNvSpPr/>
          <p:nvPr/>
        </p:nvSpPr>
        <p:spPr>
          <a:xfrm>
            <a:off x="8423534" y="5651333"/>
            <a:ext cx="504056" cy="773734"/>
          </a:xfrm>
          <a:prstGeom prst="downArrow">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60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576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E788D8-99DC-72F4-C56E-691FB312EADF}"/>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8C2F7E66-5F1C-390D-5948-4B8E0EF1D994}"/>
              </a:ext>
            </a:extLst>
          </p:cNvPr>
          <p:cNvSpPr/>
          <p:nvPr/>
        </p:nvSpPr>
        <p:spPr>
          <a:xfrm>
            <a:off x="-2590800" y="-4000500"/>
            <a:ext cx="6156584" cy="6156584"/>
          </a:xfrm>
          <a:custGeom>
            <a:avLst/>
            <a:gdLst/>
            <a:ahLst/>
            <a:cxnLst/>
            <a:rect l="l" t="t" r="r" b="b"/>
            <a:pathLst>
              <a:path w="6156584" h="6156584">
                <a:moveTo>
                  <a:pt x="0" y="0"/>
                </a:moveTo>
                <a:lnTo>
                  <a:pt x="6156584" y="0"/>
                </a:lnTo>
                <a:lnTo>
                  <a:pt x="6156584" y="6156584"/>
                </a:lnTo>
                <a:lnTo>
                  <a:pt x="0" y="6156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1814D99F-0D7D-0412-5991-B553594B0031}"/>
              </a:ext>
            </a:extLst>
          </p:cNvPr>
          <p:cNvSpPr/>
          <p:nvPr/>
        </p:nvSpPr>
        <p:spPr>
          <a:xfrm rot="-5063340">
            <a:off x="-2832020" y="7692829"/>
            <a:ext cx="5664039" cy="5664039"/>
          </a:xfrm>
          <a:custGeom>
            <a:avLst/>
            <a:gdLst/>
            <a:ahLst/>
            <a:cxnLst/>
            <a:rect l="l" t="t" r="r" b="b"/>
            <a:pathLst>
              <a:path w="5664039" h="5664039">
                <a:moveTo>
                  <a:pt x="0" y="0"/>
                </a:moveTo>
                <a:lnTo>
                  <a:pt x="5664038" y="0"/>
                </a:lnTo>
                <a:lnTo>
                  <a:pt x="5664038" y="5664038"/>
                </a:lnTo>
                <a:lnTo>
                  <a:pt x="0" y="5664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8FF47147-D433-A44E-1692-BFFB9A452B73}"/>
              </a:ext>
            </a:extLst>
          </p:cNvPr>
          <p:cNvSpPr/>
          <p:nvPr/>
        </p:nvSpPr>
        <p:spPr>
          <a:xfrm rot="-703623">
            <a:off x="14348566" y="-3825134"/>
            <a:ext cx="6101279" cy="6101279"/>
          </a:xfrm>
          <a:custGeom>
            <a:avLst/>
            <a:gdLst/>
            <a:ahLst/>
            <a:cxnLst/>
            <a:rect l="l" t="t" r="r" b="b"/>
            <a:pathLst>
              <a:path w="6101278" h="6101278">
                <a:moveTo>
                  <a:pt x="0" y="0"/>
                </a:moveTo>
                <a:lnTo>
                  <a:pt x="6101278" y="0"/>
                </a:lnTo>
                <a:lnTo>
                  <a:pt x="6101278" y="6101278"/>
                </a:lnTo>
                <a:lnTo>
                  <a:pt x="0" y="610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pic>
        <p:nvPicPr>
          <p:cNvPr id="28" name="Picture 27">
            <a:extLst>
              <a:ext uri="{FF2B5EF4-FFF2-40B4-BE49-F238E27FC236}">
                <a16:creationId xmlns:a16="http://schemas.microsoft.com/office/drawing/2014/main" id="{496BAC2D-C321-4CD6-A8B7-E1FEEF9D8A59}"/>
              </a:ext>
            </a:extLst>
          </p:cNvPr>
          <p:cNvPicPr>
            <a:picLocks noChangeAspect="1"/>
          </p:cNvPicPr>
          <p:nvPr/>
        </p:nvPicPr>
        <p:blipFill>
          <a:blip r:embed="rId9"/>
          <a:stretch>
            <a:fillRect/>
          </a:stretch>
        </p:blipFill>
        <p:spPr>
          <a:xfrm>
            <a:off x="15863563" y="342900"/>
            <a:ext cx="1688042" cy="1208282"/>
          </a:xfrm>
          <a:prstGeom prst="rect">
            <a:avLst/>
          </a:prstGeom>
        </p:spPr>
      </p:pic>
      <p:sp>
        <p:nvSpPr>
          <p:cNvPr id="2" name="TextBox 1">
            <a:extLst>
              <a:ext uri="{FF2B5EF4-FFF2-40B4-BE49-F238E27FC236}">
                <a16:creationId xmlns:a16="http://schemas.microsoft.com/office/drawing/2014/main" id="{EDE13B43-4138-4177-7715-F95F127B5142}"/>
              </a:ext>
            </a:extLst>
          </p:cNvPr>
          <p:cNvSpPr txBox="1">
            <a:spLocks noChangeArrowheads="1"/>
          </p:cNvSpPr>
          <p:nvPr/>
        </p:nvSpPr>
        <p:spPr bwMode="auto">
          <a:xfrm>
            <a:off x="3485704" y="199953"/>
            <a:ext cx="503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3600" b="1" i="1" u="none" strike="noStrike" kern="1200" cap="none" spc="0" normalizeH="0" baseline="0" noProof="0" dirty="0">
                <a:ln>
                  <a:noFill/>
                </a:ln>
                <a:effectLst/>
                <a:uLnTx/>
                <a:uFillTx/>
                <a:latin typeface="Arial" charset="0"/>
                <a:ea typeface="+mn-ea"/>
                <a:cs typeface="Arial" panose="020B0604020202020204" pitchFamily="34" charset="0"/>
              </a:rPr>
              <a:t>STUDIJŲ PROGRAMA</a:t>
            </a:r>
          </a:p>
        </p:txBody>
      </p:sp>
      <p:graphicFrame>
        <p:nvGraphicFramePr>
          <p:cNvPr id="3" name="Table 2">
            <a:extLst>
              <a:ext uri="{FF2B5EF4-FFF2-40B4-BE49-F238E27FC236}">
                <a16:creationId xmlns:a16="http://schemas.microsoft.com/office/drawing/2014/main" id="{C30DEB1A-EF3C-BFAB-0159-E7E4C60F026F}"/>
              </a:ext>
            </a:extLst>
          </p:cNvPr>
          <p:cNvGraphicFramePr>
            <a:graphicFrameLocks noGrp="1"/>
          </p:cNvGraphicFramePr>
          <p:nvPr>
            <p:extLst>
              <p:ext uri="{D42A27DB-BD31-4B8C-83A1-F6EECF244321}">
                <p14:modId xmlns:p14="http://schemas.microsoft.com/office/powerpoint/2010/main" val="2721735469"/>
              </p:ext>
            </p:extLst>
          </p:nvPr>
        </p:nvGraphicFramePr>
        <p:xfrm>
          <a:off x="1905000" y="1636856"/>
          <a:ext cx="13487400" cy="6469071"/>
        </p:xfrm>
        <a:graphic>
          <a:graphicData uri="http://schemas.openxmlformats.org/drawingml/2006/table">
            <a:tbl>
              <a:tblPr firstRow="1" firstCol="1" bandRow="1">
                <a:tableStyleId>{B301B821-A1FF-4177-AEE7-76D212191A09}</a:tableStyleId>
              </a:tblPr>
              <a:tblGrid>
                <a:gridCol w="6119253">
                  <a:extLst>
                    <a:ext uri="{9D8B030D-6E8A-4147-A177-3AD203B41FA5}">
                      <a16:colId xmlns:a16="http://schemas.microsoft.com/office/drawing/2014/main" val="20000"/>
                    </a:ext>
                  </a:extLst>
                </a:gridCol>
                <a:gridCol w="2491347">
                  <a:extLst>
                    <a:ext uri="{9D8B030D-6E8A-4147-A177-3AD203B41FA5}">
                      <a16:colId xmlns:a16="http://schemas.microsoft.com/office/drawing/2014/main" val="20002"/>
                    </a:ext>
                  </a:extLst>
                </a:gridCol>
                <a:gridCol w="4876800">
                  <a:extLst>
                    <a:ext uri="{9D8B030D-6E8A-4147-A177-3AD203B41FA5}">
                      <a16:colId xmlns:a16="http://schemas.microsoft.com/office/drawing/2014/main" val="20003"/>
                    </a:ext>
                  </a:extLst>
                </a:gridCol>
              </a:tblGrid>
              <a:tr h="986433">
                <a:tc>
                  <a:txBody>
                    <a:bodyPr/>
                    <a:lstStyle/>
                    <a:p>
                      <a:pPr algn="ctr">
                        <a:lnSpc>
                          <a:spcPct val="100000"/>
                        </a:lnSpc>
                        <a:spcAft>
                          <a:spcPts val="0"/>
                        </a:spcAft>
                      </a:pPr>
                      <a:r>
                        <a:rPr lang="lt-LT" sz="2800" b="1" i="1" dirty="0">
                          <a:solidFill>
                            <a:schemeClr val="bg1"/>
                          </a:solidFill>
                          <a:effectLst/>
                          <a:latin typeface="Calibri" pitchFamily="34" charset="0"/>
                          <a:cs typeface="Calibri" pitchFamily="34" charset="0"/>
                        </a:rPr>
                        <a:t>STUDIJŲ KRYPTIS ar KRYPČIŲ GRUPĖ</a:t>
                      </a:r>
                      <a:endParaRPr lang="lt-LT" sz="2800" b="1" i="1" dirty="0">
                        <a:solidFill>
                          <a:schemeClr val="bg1"/>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spcAft>
                          <a:spcPts val="0"/>
                        </a:spcAft>
                      </a:pPr>
                      <a:r>
                        <a:rPr lang="lt-LT" sz="2800" b="1" i="1" dirty="0">
                          <a:solidFill>
                            <a:schemeClr val="bg1"/>
                          </a:solidFill>
                          <a:effectLst/>
                          <a:latin typeface="Calibri" pitchFamily="34" charset="0"/>
                          <a:cs typeface="Calibri" pitchFamily="34" charset="0"/>
                        </a:rPr>
                        <a:t>AUKŠTOJI MOKYKLA</a:t>
                      </a:r>
                      <a:endParaRPr lang="lt-LT" sz="2800" b="1" i="1" dirty="0">
                        <a:solidFill>
                          <a:schemeClr val="bg1"/>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spcAft>
                          <a:spcPts val="0"/>
                        </a:spcAft>
                      </a:pPr>
                      <a:r>
                        <a:rPr lang="lt-LT" sz="2800" b="1" i="1" dirty="0">
                          <a:solidFill>
                            <a:schemeClr val="bg1"/>
                          </a:solidFill>
                          <a:effectLst/>
                          <a:latin typeface="Calibri" pitchFamily="34" charset="0"/>
                          <a:cs typeface="Calibri" pitchFamily="34" charset="0"/>
                        </a:rPr>
                        <a:t>STUDIJŲ PROGRAMA</a:t>
                      </a:r>
                      <a:endParaRPr lang="lt-LT" sz="2800" b="1" i="1" dirty="0">
                        <a:solidFill>
                          <a:schemeClr val="bg1"/>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32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600" b="1" dirty="0">
                          <a:latin typeface="Calibri" pitchFamily="34" charset="0"/>
                          <a:cs typeface="Calibri" pitchFamily="34" charset="0"/>
                        </a:rPr>
                        <a:t>?</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3600" b="1" dirty="0">
                          <a:effectLst/>
                          <a:latin typeface="Calibri" pitchFamily="34" charset="0"/>
                          <a:cs typeface="Calibri" pitchFamily="34" charset="0"/>
                        </a:rPr>
                        <a:t>KTU</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cs typeface="Calibri" pitchFamily="34" charset="0"/>
                        </a:rPr>
                        <a:t>Finansai</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87814">
                <a:tc>
                  <a:txBody>
                    <a:bodyPr/>
                    <a:lstStyle/>
                    <a:p>
                      <a:pPr algn="ctr">
                        <a:lnSpc>
                          <a:spcPct val="100000"/>
                        </a:lnSpc>
                        <a:spcAft>
                          <a:spcPts val="0"/>
                        </a:spcAft>
                      </a:pPr>
                      <a:r>
                        <a:rPr lang="lt-LT" sz="3600" b="1" dirty="0">
                          <a:effectLst/>
                          <a:latin typeface="Calibri" pitchFamily="34" charset="0"/>
                          <a:cs typeface="Calibri" pitchFamily="34" charset="0"/>
                        </a:rPr>
                        <a:t>?</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3600" b="1" dirty="0" err="1">
                          <a:effectLst/>
                          <a:latin typeface="Calibri" pitchFamily="34" charset="0"/>
                          <a:cs typeface="Calibri" pitchFamily="34" charset="0"/>
                        </a:rPr>
                        <a:t>VilniusTECH</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3600" b="1" dirty="0">
                          <a:effectLst/>
                          <a:latin typeface="Calibri" pitchFamily="34" charset="0"/>
                          <a:cs typeface="Calibri" pitchFamily="34" charset="0"/>
                        </a:rPr>
                        <a:t>Multimedija ir kompiuterinis dizainas </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126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ea typeface="Calibri"/>
                          <a:cs typeface="Calibri" pitchFamily="34" charset="0"/>
                        </a:rPr>
                        <a:t>?</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3600" b="1" dirty="0">
                          <a:effectLst/>
                          <a:latin typeface="Calibri" pitchFamily="34" charset="0"/>
                          <a:cs typeface="Calibri" pitchFamily="34" charset="0"/>
                        </a:rPr>
                        <a:t>MRU</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ea typeface="+mn-ea"/>
                          <a:cs typeface="Calibri" pitchFamily="34" charset="0"/>
                        </a:rPr>
                        <a:t>Valstybės valdymas ir lyderystė</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17742">
                <a:tc>
                  <a:txBody>
                    <a:bodyPr/>
                    <a:lstStyle/>
                    <a:p>
                      <a:pPr algn="ctr">
                        <a:lnSpc>
                          <a:spcPct val="100000"/>
                        </a:lnSpc>
                        <a:spcAft>
                          <a:spcPts val="0"/>
                        </a:spcAft>
                      </a:pPr>
                      <a:r>
                        <a:rPr lang="lt-LT" sz="3600" dirty="0">
                          <a:latin typeface="Calibri" panose="020F0502020204030204" pitchFamily="34" charset="0"/>
                          <a:cs typeface="Calibri" panose="020F0502020204030204" pitchFamily="34" charset="0"/>
                        </a:rPr>
                        <a:t>?</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cs typeface="Calibri" pitchFamily="34" charset="0"/>
                        </a:rPr>
                        <a:t>VDU</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sz="3600" b="1" dirty="0">
                          <a:latin typeface="Calibri" panose="020F0502020204030204" pitchFamily="34" charset="0"/>
                          <a:cs typeface="Calibri" panose="020F0502020204030204" pitchFamily="34" charset="0"/>
                        </a:rPr>
                        <a:t>Kraštovaizdžio dizainas</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532778"/>
                  </a:ext>
                </a:extLst>
              </a:tr>
              <a:tr h="9321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solidFill>
                            <a:schemeClr val="tx1"/>
                          </a:solidFill>
                          <a:effectLst/>
                          <a:latin typeface="Calibri" panose="020F0502020204030204" pitchFamily="34" charset="0"/>
                          <a:cs typeface="Calibri" panose="020F0502020204030204" pitchFamily="34" charset="0"/>
                        </a:rPr>
                        <a:t>?</a:t>
                      </a:r>
                      <a:endParaRPr lang="lt-LT" sz="3600" b="1" dirty="0">
                        <a:solidFill>
                          <a:schemeClr val="tx1"/>
                        </a:solidFill>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cs typeface="Calibri" pitchFamily="34" charset="0"/>
                        </a:rPr>
                        <a:t>VU</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3600" b="1" dirty="0">
                          <a:effectLst/>
                          <a:latin typeface="Calibri" pitchFamily="34" charset="0"/>
                          <a:cs typeface="Calibri" pitchFamily="34" charset="0"/>
                        </a:rPr>
                        <a:t>Biochemija</a:t>
                      </a:r>
                      <a:endParaRPr lang="lt-LT" sz="36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993534"/>
                  </a:ext>
                </a:extLst>
              </a:tr>
            </a:tbl>
          </a:graphicData>
        </a:graphic>
      </p:graphicFrame>
    </p:spTree>
    <p:extLst>
      <p:ext uri="{BB962C8B-B14F-4D97-AF65-F5344CB8AC3E}">
        <p14:creationId xmlns:p14="http://schemas.microsoft.com/office/powerpoint/2010/main" val="2612817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TotalTime>
  <Words>3519</Words>
  <Application>Microsoft Office PowerPoint</Application>
  <PresentationFormat>Pasirinktinai</PresentationFormat>
  <Paragraphs>964</Paragraphs>
  <Slides>62</Slides>
  <Notes>55</Notes>
  <HiddenSlides>9</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62</vt:i4>
      </vt:variant>
    </vt:vector>
  </HeadingPairs>
  <TitlesOfParts>
    <vt:vector size="71" baseType="lpstr">
      <vt:lpstr>Times New Roman</vt:lpstr>
      <vt:lpstr>Wingdings</vt:lpstr>
      <vt:lpstr>Neue Montreal</vt:lpstr>
      <vt:lpstr>Neue Montreal Bold</vt:lpstr>
      <vt:lpstr>Myriad Pro Bold</vt:lpstr>
      <vt:lpstr>Calibri</vt:lpstr>
      <vt:lpstr>Arial</vt:lpstr>
      <vt:lpstr>Neue Montreal Medium</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20250925_pristatymas_mokykloms_2025</dc:title>
  <dc:creator>Inga Asauskaitė</dc:creator>
  <cp:lastModifiedBy>Natalija</cp:lastModifiedBy>
  <cp:revision>34</cp:revision>
  <dcterms:created xsi:type="dcterms:W3CDTF">2006-08-16T00:00:00Z</dcterms:created>
  <dcterms:modified xsi:type="dcterms:W3CDTF">2026-01-23T08:59:44Z</dcterms:modified>
  <dc:identifier>DAGz9nw7Etc</dc:identifier>
</cp:coreProperties>
</file>